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8"/>
  </p:notesMasterIdLst>
  <p:sldIdLst>
    <p:sldId id="262" r:id="rId2"/>
    <p:sldId id="263" r:id="rId3"/>
    <p:sldId id="425" r:id="rId4"/>
    <p:sldId id="392" r:id="rId5"/>
    <p:sldId id="393" r:id="rId6"/>
    <p:sldId id="391" r:id="rId7"/>
    <p:sldId id="394" r:id="rId8"/>
    <p:sldId id="395" r:id="rId9"/>
    <p:sldId id="396" r:id="rId10"/>
    <p:sldId id="398" r:id="rId11"/>
    <p:sldId id="399" r:id="rId12"/>
    <p:sldId id="400" r:id="rId13"/>
    <p:sldId id="401" r:id="rId14"/>
    <p:sldId id="402" r:id="rId15"/>
    <p:sldId id="403" r:id="rId16"/>
    <p:sldId id="404" r:id="rId17"/>
    <p:sldId id="405" r:id="rId18"/>
    <p:sldId id="406" r:id="rId19"/>
    <p:sldId id="426" r:id="rId20"/>
    <p:sldId id="408" r:id="rId21"/>
    <p:sldId id="409" r:id="rId22"/>
    <p:sldId id="410" r:id="rId23"/>
    <p:sldId id="411" r:id="rId24"/>
    <p:sldId id="412" r:id="rId25"/>
    <p:sldId id="413" r:id="rId26"/>
    <p:sldId id="414" r:id="rId27"/>
    <p:sldId id="427" r:id="rId28"/>
    <p:sldId id="416" r:id="rId29"/>
    <p:sldId id="417" r:id="rId30"/>
    <p:sldId id="418" r:id="rId31"/>
    <p:sldId id="419" r:id="rId32"/>
    <p:sldId id="420" r:id="rId33"/>
    <p:sldId id="421" r:id="rId34"/>
    <p:sldId id="422" r:id="rId35"/>
    <p:sldId id="423" r:id="rId36"/>
    <p:sldId id="277" r:id="rId37"/>
    <p:sldId id="279" r:id="rId38"/>
    <p:sldId id="280" r:id="rId39"/>
    <p:sldId id="287" r:id="rId40"/>
    <p:sldId id="428" r:id="rId41"/>
    <p:sldId id="616" r:id="rId42"/>
    <p:sldId id="617" r:id="rId43"/>
    <p:sldId id="618" r:id="rId44"/>
    <p:sldId id="619" r:id="rId45"/>
    <p:sldId id="620" r:id="rId46"/>
    <p:sldId id="621" r:id="rId47"/>
    <p:sldId id="609" r:id="rId48"/>
    <p:sldId id="610" r:id="rId49"/>
    <p:sldId id="429" r:id="rId50"/>
    <p:sldId id="611" r:id="rId51"/>
    <p:sldId id="607" r:id="rId52"/>
    <p:sldId id="608" r:id="rId53"/>
    <p:sldId id="598" r:id="rId54"/>
    <p:sldId id="261" r:id="rId55"/>
    <p:sldId id="267" r:id="rId56"/>
    <p:sldId id="600" r:id="rId57"/>
    <p:sldId id="602" r:id="rId58"/>
    <p:sldId id="604" r:id="rId59"/>
    <p:sldId id="605" r:id="rId60"/>
    <p:sldId id="606" r:id="rId61"/>
    <p:sldId id="612" r:id="rId62"/>
    <p:sldId id="613" r:id="rId63"/>
    <p:sldId id="615" r:id="rId64"/>
    <p:sldId id="614" r:id="rId65"/>
    <p:sldId id="424" r:id="rId66"/>
    <p:sldId id="260" r:id="rId6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3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2" d="100"/>
          <a:sy n="72" d="100"/>
        </p:scale>
        <p:origin x="6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s>
</file>

<file path=ppt/media/image1.png>
</file>

<file path=ppt/media/image2.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0.png>
</file>

<file path=ppt/media/image51.png>
</file>

<file path=ppt/media/image52.png>
</file>

<file path=ppt/media/image53.png>
</file>

<file path=ppt/media/image54.jpeg>
</file>

<file path=ppt/media/image5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18347-8672-403E-87C7-42AC6F8BB28A}" type="datetimeFigureOut">
              <a:rPr lang="es-PE" smtClean="0"/>
              <a:t>8/11/2023</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16C535-A7D3-45CD-A10A-0ED7F5F460A9}" type="slidenum">
              <a:rPr lang="es-PE" smtClean="0"/>
              <a:t>‹Nº›</a:t>
            </a:fld>
            <a:endParaRPr lang="es-PE"/>
          </a:p>
        </p:txBody>
      </p:sp>
    </p:spTree>
    <p:extLst>
      <p:ext uri="{BB962C8B-B14F-4D97-AF65-F5344CB8AC3E}">
        <p14:creationId xmlns:p14="http://schemas.microsoft.com/office/powerpoint/2010/main" val="43095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p>
        </p:txBody>
      </p:sp>
      <p:sp>
        <p:nvSpPr>
          <p:cNvPr id="4" name="Marcador de fecha 3"/>
          <p:cNvSpPr>
            <a:spLocks noGrp="1"/>
          </p:cNvSpPr>
          <p:nvPr>
            <p:ph type="dt" sz="half" idx="10"/>
          </p:nvPr>
        </p:nvSpPr>
        <p:spPr/>
        <p:txBody>
          <a:bodyPr/>
          <a:lstStyle/>
          <a:p>
            <a:fld id="{CC231CB2-8F63-4ACB-AA28-38CB9C3B0788}" type="datetimeFigureOut">
              <a:rPr lang="es-ES" smtClean="0"/>
              <a:t>08/11/2023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91815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CC231CB2-8F63-4ACB-AA28-38CB9C3B0788}" type="datetimeFigureOut">
              <a:rPr lang="es-ES" smtClean="0"/>
              <a:t>08/11/2023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2729273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CC231CB2-8F63-4ACB-AA28-38CB9C3B0788}" type="datetimeFigureOut">
              <a:rPr lang="es-ES" smtClean="0"/>
              <a:t>08/11/2023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2073107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CC231CB2-8F63-4ACB-AA28-38CB9C3B0788}" type="datetimeFigureOut">
              <a:rPr lang="es-ES" smtClean="0"/>
              <a:t>08/11/2023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894522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CC231CB2-8F63-4ACB-AA28-38CB9C3B0788}" type="datetimeFigureOut">
              <a:rPr lang="es-ES" smtClean="0"/>
              <a:t>08/11/2023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3593730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CC231CB2-8F63-4ACB-AA28-38CB9C3B0788}" type="datetimeFigureOut">
              <a:rPr lang="es-ES" smtClean="0"/>
              <a:t>08/11/2023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3646244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CC231CB2-8F63-4ACB-AA28-38CB9C3B0788}" type="datetimeFigureOut">
              <a:rPr lang="es-ES" smtClean="0"/>
              <a:t>08/11/2023</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496232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CC231CB2-8F63-4ACB-AA28-38CB9C3B0788}" type="datetimeFigureOut">
              <a:rPr lang="es-ES" smtClean="0"/>
              <a:t>08/11/2023</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1989915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CC231CB2-8F63-4ACB-AA28-38CB9C3B0788}" type="datetimeFigureOut">
              <a:rPr lang="es-ES" smtClean="0"/>
              <a:t>08/11/2023</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1162406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CC231CB2-8F63-4ACB-AA28-38CB9C3B0788}" type="datetimeFigureOut">
              <a:rPr lang="es-ES" smtClean="0"/>
              <a:t>08/11/2023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1999809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CC231CB2-8F63-4ACB-AA28-38CB9C3B0788}" type="datetimeFigureOut">
              <a:rPr lang="es-ES" smtClean="0"/>
              <a:t>08/11/2023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219691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231CB2-8F63-4ACB-AA28-38CB9C3B0788}" type="datetimeFigureOut">
              <a:rPr lang="es-ES" smtClean="0"/>
              <a:t>08/11/2023</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A79FA8-4D08-4E50-BBA2-D88CCB263461}" type="slidenum">
              <a:rPr lang="es-ES" smtClean="0"/>
              <a:t>‹Nº›</a:t>
            </a:fld>
            <a:endParaRPr lang="es-ES"/>
          </a:p>
        </p:txBody>
      </p:sp>
    </p:spTree>
    <p:extLst>
      <p:ext uri="{BB962C8B-B14F-4D97-AF65-F5344CB8AC3E}">
        <p14:creationId xmlns:p14="http://schemas.microsoft.com/office/powerpoint/2010/main" val="2980819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5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63.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 Id="rId4" Type="http://schemas.openxmlformats.org/officeDocument/2006/relationships/image" Target="../media/image51.png"/></Relationships>
</file>

<file path=ppt/slides/_rels/slide6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4.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ángulo 5"/>
          <p:cNvSpPr/>
          <p:nvPr/>
        </p:nvSpPr>
        <p:spPr>
          <a:xfrm>
            <a:off x="1904949" y="2423937"/>
            <a:ext cx="9881668" cy="1015663"/>
          </a:xfrm>
          <a:prstGeom prst="rect">
            <a:avLst/>
          </a:prstGeom>
        </p:spPr>
        <p:txBody>
          <a:bodyPr wrap="square">
            <a:spAutoFit/>
          </a:bodyPr>
          <a:lstStyle/>
          <a:p>
            <a:r>
              <a:rPr lang="es-ES" sz="3000" dirty="0">
                <a:solidFill>
                  <a:srgbClr val="00F3B5"/>
                </a:solidFill>
                <a:latin typeface="Prompt" panose="00000800000000000000" pitchFamily="2" charset="-34"/>
                <a:cs typeface="Prompt" panose="00000800000000000000" pitchFamily="2" charset="-34"/>
              </a:rPr>
              <a:t>SUPERVISIÓN EN PERFORACION </a:t>
            </a:r>
          </a:p>
          <a:p>
            <a:r>
              <a:rPr lang="es-ES" sz="3000" dirty="0">
                <a:solidFill>
                  <a:srgbClr val="00F3B5"/>
                </a:solidFill>
                <a:latin typeface="Prompt" panose="00000800000000000000" pitchFamily="2" charset="-34"/>
                <a:cs typeface="Prompt" panose="00000800000000000000" pitchFamily="2" charset="-34"/>
              </a:rPr>
              <a:t>Y VOLADURA SUPERFICIAL Y SUBTERRÁNEA</a:t>
            </a:r>
          </a:p>
        </p:txBody>
      </p:sp>
      <p:sp>
        <p:nvSpPr>
          <p:cNvPr id="7" name="CuadroTexto 6"/>
          <p:cNvSpPr txBox="1"/>
          <p:nvPr/>
        </p:nvSpPr>
        <p:spPr>
          <a:xfrm>
            <a:off x="1726249" y="1401509"/>
            <a:ext cx="3811425" cy="369332"/>
          </a:xfrm>
          <a:prstGeom prst="rect">
            <a:avLst/>
          </a:prstGeom>
          <a:noFill/>
        </p:spPr>
        <p:txBody>
          <a:bodyPr wrap="square" rtlCol="0">
            <a:spAutoFit/>
          </a:bodyPr>
          <a:lstStyle/>
          <a:p>
            <a:r>
              <a:rPr lang="es-ES" dirty="0">
                <a:solidFill>
                  <a:schemeClr val="bg1"/>
                </a:solidFill>
                <a:latin typeface="Prompt" panose="00000800000000000000" pitchFamily="2" charset="-34"/>
                <a:cs typeface="Prompt" panose="00000800000000000000" pitchFamily="2" charset="-34"/>
              </a:rPr>
              <a:t>CURSO DE FORMACIÓN</a:t>
            </a:r>
          </a:p>
        </p:txBody>
      </p:sp>
      <p:sp>
        <p:nvSpPr>
          <p:cNvPr id="4" name="CuadroTexto 3">
            <a:extLst>
              <a:ext uri="{FF2B5EF4-FFF2-40B4-BE49-F238E27FC236}">
                <a16:creationId xmlns:a16="http://schemas.microsoft.com/office/drawing/2014/main" id="{1DA573CD-CB22-437F-AA2F-9E30B54C208A}"/>
              </a:ext>
            </a:extLst>
          </p:cNvPr>
          <p:cNvSpPr txBox="1"/>
          <p:nvPr/>
        </p:nvSpPr>
        <p:spPr>
          <a:xfrm>
            <a:off x="8339328" y="4638501"/>
            <a:ext cx="3090672" cy="1241091"/>
          </a:xfrm>
          <a:prstGeom prst="rect">
            <a:avLst/>
          </a:prstGeom>
        </p:spPr>
        <p:txBody>
          <a:bodyPr vert="horz" lIns="91440" tIns="45720" rIns="91440" bIns="45720" rtlCol="0">
            <a:normAutofit/>
          </a:bodyPr>
          <a:lstStyle/>
          <a:p>
            <a:pPr marL="0" marR="0" lvl="0" indent="-228600" defTabSz="914400" fontAlgn="auto">
              <a:lnSpc>
                <a:spcPct val="110000"/>
              </a:lnSpc>
              <a:spcBef>
                <a:spcPts val="700"/>
              </a:spcBef>
              <a:spcAft>
                <a:spcPts val="0"/>
              </a:spcAft>
              <a:buClr>
                <a:schemeClr val="tx2"/>
              </a:buClr>
              <a:buSzTx/>
              <a:buFontTx/>
              <a:buNone/>
              <a:tabLst/>
              <a:defRPr/>
            </a:pPr>
            <a:r>
              <a:rPr kumimoji="0" lang="en-US" sz="1600" b="0" i="0" u="none" strike="noStrike" cap="none" spc="0" normalizeH="0" baseline="0" noProof="0" dirty="0" err="1">
                <a:ln>
                  <a:noFill/>
                </a:ln>
                <a:solidFill>
                  <a:schemeClr val="bg1"/>
                </a:solidFill>
                <a:effectLst/>
                <a:uLnTx/>
                <a:uFillTx/>
              </a:rPr>
              <a:t>Presentado</a:t>
            </a:r>
            <a:r>
              <a:rPr kumimoji="0" lang="en-US" sz="1600" b="0" i="0" u="none" strike="noStrike" cap="none" spc="0" normalizeH="0" baseline="0" noProof="0" dirty="0">
                <a:ln>
                  <a:noFill/>
                </a:ln>
                <a:solidFill>
                  <a:schemeClr val="bg1"/>
                </a:solidFill>
                <a:effectLst/>
                <a:uLnTx/>
                <a:uFillTx/>
              </a:rPr>
              <a:t> por: </a:t>
            </a:r>
          </a:p>
          <a:p>
            <a:pPr marL="0" marR="0" lvl="0" indent="-228600" defTabSz="914400" fontAlgn="auto">
              <a:lnSpc>
                <a:spcPct val="110000"/>
              </a:lnSpc>
              <a:spcBef>
                <a:spcPts val="700"/>
              </a:spcBef>
              <a:spcAft>
                <a:spcPts val="0"/>
              </a:spcAft>
              <a:buClr>
                <a:schemeClr val="tx2"/>
              </a:buClr>
              <a:buSzTx/>
              <a:buFontTx/>
              <a:buNone/>
              <a:tabLst/>
              <a:defRPr/>
            </a:pPr>
            <a:r>
              <a:rPr kumimoji="0" lang="en-US" sz="1600" b="0" i="0" u="none" strike="noStrike" cap="none" spc="0" normalizeH="0" baseline="0" noProof="0" dirty="0">
                <a:ln>
                  <a:noFill/>
                </a:ln>
                <a:solidFill>
                  <a:schemeClr val="bg1"/>
                </a:solidFill>
                <a:effectLst/>
                <a:uLnTx/>
                <a:uFillTx/>
              </a:rPr>
              <a:t>M.Sc. Ing. Robert G. Santiago Lucas</a:t>
            </a:r>
          </a:p>
          <a:p>
            <a:pPr marL="0" marR="0" lvl="0" indent="-228600" defTabSz="914400" fontAlgn="auto">
              <a:lnSpc>
                <a:spcPct val="110000"/>
              </a:lnSpc>
              <a:spcBef>
                <a:spcPts val="700"/>
              </a:spcBef>
              <a:spcAft>
                <a:spcPts val="0"/>
              </a:spcAft>
              <a:buClr>
                <a:schemeClr val="tx2"/>
              </a:buClr>
              <a:buSzTx/>
              <a:buFontTx/>
              <a:buNone/>
              <a:tabLst/>
              <a:defRPr/>
            </a:pPr>
            <a:r>
              <a:rPr kumimoji="0" lang="en-US" sz="1600" b="0" i="0" u="none" strike="noStrike" cap="none" spc="0" normalizeH="0" baseline="0" noProof="0" dirty="0" err="1">
                <a:ln>
                  <a:noFill/>
                </a:ln>
                <a:solidFill>
                  <a:schemeClr val="bg1"/>
                </a:solidFill>
                <a:effectLst/>
                <a:uLnTx/>
                <a:uFillTx/>
              </a:rPr>
              <a:t>Cip</a:t>
            </a:r>
            <a:r>
              <a:rPr kumimoji="0" lang="en-US" sz="1600" b="0" i="0" u="none" strike="noStrike" cap="none" spc="0" normalizeH="0" baseline="0" noProof="0" dirty="0">
                <a:ln>
                  <a:noFill/>
                </a:ln>
                <a:solidFill>
                  <a:schemeClr val="bg1"/>
                </a:solidFill>
                <a:effectLst/>
                <a:uLnTx/>
                <a:uFillTx/>
              </a:rPr>
              <a:t>: 169493</a:t>
            </a:r>
          </a:p>
        </p:txBody>
      </p:sp>
    </p:spTree>
    <p:extLst>
      <p:ext uri="{BB962C8B-B14F-4D97-AF65-F5344CB8AC3E}">
        <p14:creationId xmlns:p14="http://schemas.microsoft.com/office/powerpoint/2010/main" val="18256197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A240C1EC-26B1-4714-93F9-25C5332B3AAC}"/>
              </a:ext>
            </a:extLst>
          </p:cNvPr>
          <p:cNvSpPr txBox="1"/>
          <p:nvPr/>
        </p:nvSpPr>
        <p:spPr>
          <a:xfrm>
            <a:off x="925947" y="998105"/>
            <a:ext cx="4752109" cy="461665"/>
          </a:xfrm>
          <a:prstGeom prst="rect">
            <a:avLst/>
          </a:prstGeom>
          <a:solidFill>
            <a:srgbClr val="006666"/>
          </a:solidFill>
        </p:spPr>
        <p:txBody>
          <a:bodyPr wrap="square">
            <a:spAutoFit/>
          </a:bodyPr>
          <a:lstStyle/>
          <a:p>
            <a:pPr lvl="0">
              <a:tabLst>
                <a:tab pos="304800" algn="l"/>
              </a:tabLst>
            </a:pPr>
            <a:r>
              <a:rPr lang="es-PE" sz="2400" b="1" dirty="0">
                <a:solidFill>
                  <a:schemeClr val="bg1"/>
                </a:solidFill>
                <a:latin typeface="Times New Roman" panose="02020603050405020304" pitchFamily="18" charset="0"/>
                <a:ea typeface="Times New Roman" panose="02020603050405020304" pitchFamily="18" charset="0"/>
              </a:rPr>
              <a:t>3</a:t>
            </a:r>
            <a:r>
              <a:rPr lang="es-PE" sz="2400" b="1" dirty="0">
                <a:solidFill>
                  <a:schemeClr val="bg1"/>
                </a:solidFill>
                <a:effectLst/>
                <a:latin typeface="Times New Roman" panose="02020603050405020304" pitchFamily="18" charset="0"/>
                <a:ea typeface="Times New Roman" panose="02020603050405020304" pitchFamily="18" charset="0"/>
              </a:rPr>
              <a:t>.	Cálculo de costo de perforación </a:t>
            </a:r>
          </a:p>
        </p:txBody>
      </p:sp>
      <p:sp>
        <p:nvSpPr>
          <p:cNvPr id="15" name="CuadroTexto 14">
            <a:extLst>
              <a:ext uri="{FF2B5EF4-FFF2-40B4-BE49-F238E27FC236}">
                <a16:creationId xmlns:a16="http://schemas.microsoft.com/office/drawing/2014/main" id="{6460ADA7-2A21-4A57-8230-13C986903600}"/>
              </a:ext>
            </a:extLst>
          </p:cNvPr>
          <p:cNvSpPr txBox="1"/>
          <p:nvPr/>
        </p:nvSpPr>
        <p:spPr>
          <a:xfrm>
            <a:off x="789710" y="1663230"/>
            <a:ext cx="5412510" cy="369332"/>
          </a:xfrm>
          <a:prstGeom prst="rect">
            <a:avLst/>
          </a:prstGeom>
          <a:solidFill>
            <a:srgbClr val="006666"/>
          </a:solidFill>
          <a:ln>
            <a:solidFill>
              <a:srgbClr val="006666"/>
            </a:solidFill>
          </a:ln>
        </p:spPr>
        <p:txBody>
          <a:bodyPr wrap="square">
            <a:spAutoFit/>
          </a:bodyPr>
          <a:lstStyle/>
          <a:p>
            <a:pPr marL="179705" indent="133350">
              <a:spcAft>
                <a:spcPts val="600"/>
              </a:spcAft>
            </a:pPr>
            <a:r>
              <a:rPr lang="es-PE" sz="1800" b="1" dirty="0">
                <a:solidFill>
                  <a:schemeClr val="bg1"/>
                </a:solidFill>
                <a:effectLst/>
                <a:latin typeface="Times New Roman" panose="02020603050405020304" pitchFamily="18" charset="0"/>
                <a:ea typeface="Times New Roman" panose="02020603050405020304" pitchFamily="18" charset="0"/>
              </a:rPr>
              <a:t>3.2. Costos </a:t>
            </a:r>
            <a:r>
              <a:rPr lang="es-PE" b="1" dirty="0">
                <a:solidFill>
                  <a:schemeClr val="bg1"/>
                </a:solidFill>
                <a:latin typeface="Times New Roman" panose="02020603050405020304" pitchFamily="18" charset="0"/>
                <a:ea typeface="Times New Roman" panose="02020603050405020304" pitchFamily="18" charset="0"/>
              </a:rPr>
              <a:t>D</a:t>
            </a:r>
            <a:r>
              <a:rPr lang="es-PE" sz="1800" b="1" dirty="0">
                <a:solidFill>
                  <a:schemeClr val="bg1"/>
                </a:solidFill>
                <a:effectLst/>
                <a:latin typeface="Times New Roman" panose="02020603050405020304" pitchFamily="18" charset="0"/>
                <a:ea typeface="Times New Roman" panose="02020603050405020304" pitchFamily="18" charset="0"/>
              </a:rPr>
              <a:t>irectos</a:t>
            </a:r>
            <a:endParaRPr lang="es-PE" sz="1800" dirty="0">
              <a:solidFill>
                <a:schemeClr val="bg1"/>
              </a:solidFill>
              <a:effectLst/>
              <a:latin typeface="Times New Roman" panose="02020603050405020304" pitchFamily="18" charset="0"/>
              <a:ea typeface="Times New Roman" panose="02020603050405020304" pitchFamily="18" charset="0"/>
            </a:endParaRPr>
          </a:p>
        </p:txBody>
      </p:sp>
      <p:sp>
        <p:nvSpPr>
          <p:cNvPr id="9" name="CuadroTexto 8">
            <a:extLst>
              <a:ext uri="{FF2B5EF4-FFF2-40B4-BE49-F238E27FC236}">
                <a16:creationId xmlns:a16="http://schemas.microsoft.com/office/drawing/2014/main" id="{25CDE3D7-A1D8-4573-8DDD-9D61B08990F8}"/>
              </a:ext>
            </a:extLst>
          </p:cNvPr>
          <p:cNvSpPr txBox="1"/>
          <p:nvPr/>
        </p:nvSpPr>
        <p:spPr>
          <a:xfrm>
            <a:off x="1025236" y="2274818"/>
            <a:ext cx="5176984" cy="1000274"/>
          </a:xfrm>
          <a:prstGeom prst="rect">
            <a:avLst/>
          </a:prstGeom>
          <a:noFill/>
        </p:spPr>
        <p:txBody>
          <a:bodyPr wrap="square">
            <a:spAutoFit/>
          </a:bodyPr>
          <a:lstStyle/>
          <a:p>
            <a:pPr marL="179705" indent="133350">
              <a:spcAft>
                <a:spcPts val="600"/>
              </a:spcAft>
            </a:pPr>
            <a:r>
              <a:rPr lang="es-PE" sz="1800" b="1" dirty="0">
                <a:solidFill>
                  <a:schemeClr val="bg1"/>
                </a:solidFill>
                <a:effectLst/>
                <a:highlight>
                  <a:srgbClr val="006666"/>
                </a:highlight>
                <a:latin typeface="Times New Roman" panose="02020603050405020304" pitchFamily="18" charset="0"/>
                <a:ea typeface="Times New Roman" panose="02020603050405020304" pitchFamily="18" charset="0"/>
              </a:rPr>
              <a:t>Mantenimiento y Reparaciones.-</a:t>
            </a:r>
          </a:p>
          <a:p>
            <a:pPr marL="179705" indent="133350">
              <a:spcAft>
                <a:spcPts val="600"/>
              </a:spcAft>
            </a:pPr>
            <a:r>
              <a:rPr lang="es-PE" sz="1800" b="1" dirty="0">
                <a:effectLst/>
                <a:latin typeface="Times New Roman" panose="02020603050405020304" pitchFamily="18" charset="0"/>
                <a:ea typeface="Times New Roman" panose="02020603050405020304" pitchFamily="18" charset="0"/>
              </a:rPr>
              <a:t> </a:t>
            </a:r>
            <a:r>
              <a:rPr lang="es-PE" sz="1800" dirty="0">
                <a:effectLst/>
                <a:latin typeface="Times New Roman" panose="02020603050405020304" pitchFamily="18" charset="0"/>
                <a:ea typeface="Times New Roman" panose="02020603050405020304" pitchFamily="18" charset="0"/>
              </a:rPr>
              <a:t>Incluye los costos de mantenimiento preventivo y averías. Se estima con la siguiente expresión.</a:t>
            </a:r>
          </a:p>
        </p:txBody>
      </p:sp>
      <p:sp>
        <p:nvSpPr>
          <p:cNvPr id="10" name="CuadroTexto 9">
            <a:extLst>
              <a:ext uri="{FF2B5EF4-FFF2-40B4-BE49-F238E27FC236}">
                <a16:creationId xmlns:a16="http://schemas.microsoft.com/office/drawing/2014/main" id="{59010364-A0F7-4F83-8F1A-050C2EF30419}"/>
              </a:ext>
            </a:extLst>
          </p:cNvPr>
          <p:cNvSpPr txBox="1"/>
          <p:nvPr/>
        </p:nvSpPr>
        <p:spPr>
          <a:xfrm>
            <a:off x="789710" y="3412836"/>
            <a:ext cx="5176984" cy="1077218"/>
          </a:xfrm>
          <a:prstGeom prst="rect">
            <a:avLst/>
          </a:prstGeom>
          <a:noFill/>
          <a:ln w="38100">
            <a:solidFill>
              <a:srgbClr val="006666"/>
            </a:solidFill>
          </a:ln>
        </p:spPr>
        <p:txBody>
          <a:bodyPr wrap="square">
            <a:spAutoFit/>
          </a:bodyPr>
          <a:lstStyle/>
          <a:p>
            <a:pPr marL="179705" indent="133350">
              <a:spcAft>
                <a:spcPts val="600"/>
              </a:spcAft>
            </a:pPr>
            <a:r>
              <a:rPr lang="es-PE" sz="1800" dirty="0">
                <a:effectLst/>
                <a:latin typeface="Times New Roman" panose="02020603050405020304" pitchFamily="18" charset="0"/>
                <a:ea typeface="Times New Roman" panose="02020603050405020304" pitchFamily="18" charset="0"/>
              </a:rPr>
              <a:t>             Precio del Equipo </a:t>
            </a:r>
          </a:p>
          <a:p>
            <a:pPr marL="179705" indent="133350">
              <a:spcAft>
                <a:spcPts val="600"/>
              </a:spcAft>
            </a:pPr>
            <a:r>
              <a:rPr lang="es-PE" sz="1800" dirty="0">
                <a:effectLst/>
                <a:latin typeface="Times New Roman" panose="02020603050405020304" pitchFamily="18" charset="0"/>
                <a:ea typeface="Times New Roman" panose="02020603050405020304" pitchFamily="18" charset="0"/>
              </a:rPr>
              <a:t>CM = -------------------------   *     FR(%)</a:t>
            </a:r>
          </a:p>
          <a:p>
            <a:pPr marL="179705" indent="133350">
              <a:spcAft>
                <a:spcPts val="600"/>
              </a:spcAft>
            </a:pPr>
            <a:r>
              <a:rPr lang="es-PE" sz="1800" dirty="0">
                <a:effectLst/>
                <a:latin typeface="Times New Roman" panose="02020603050405020304" pitchFamily="18" charset="0"/>
                <a:ea typeface="Times New Roman" panose="02020603050405020304" pitchFamily="18" charset="0"/>
              </a:rPr>
              <a:t>                       1000</a:t>
            </a:r>
            <a:endParaRPr lang="es-PE" dirty="0"/>
          </a:p>
        </p:txBody>
      </p:sp>
      <p:sp>
        <p:nvSpPr>
          <p:cNvPr id="12" name="CuadroTexto 11">
            <a:extLst>
              <a:ext uri="{FF2B5EF4-FFF2-40B4-BE49-F238E27FC236}">
                <a16:creationId xmlns:a16="http://schemas.microsoft.com/office/drawing/2014/main" id="{8A46EA82-2458-49D3-BA68-E18BFEA9870C}"/>
              </a:ext>
            </a:extLst>
          </p:cNvPr>
          <p:cNvSpPr txBox="1"/>
          <p:nvPr/>
        </p:nvSpPr>
        <p:spPr>
          <a:xfrm>
            <a:off x="1022928" y="4613380"/>
            <a:ext cx="6096000" cy="723275"/>
          </a:xfrm>
          <a:prstGeom prst="rect">
            <a:avLst/>
          </a:prstGeom>
          <a:noFill/>
        </p:spPr>
        <p:txBody>
          <a:bodyPr wrap="square">
            <a:spAutoFit/>
          </a:bodyPr>
          <a:lstStyle/>
          <a:p>
            <a:pPr marL="179705" indent="133350">
              <a:spcAft>
                <a:spcPts val="600"/>
              </a:spcAft>
            </a:pPr>
            <a:r>
              <a:rPr lang="es-PE" sz="1800" dirty="0">
                <a:effectLst/>
                <a:latin typeface="Times New Roman" panose="02020603050405020304" pitchFamily="18" charset="0"/>
                <a:ea typeface="Times New Roman" panose="02020603050405020304" pitchFamily="18" charset="0"/>
              </a:rPr>
              <a:t>Donde:</a:t>
            </a:r>
          </a:p>
          <a:p>
            <a:pPr marL="179705" indent="133350">
              <a:spcAft>
                <a:spcPts val="600"/>
              </a:spcAft>
            </a:pPr>
            <a:r>
              <a:rPr lang="es-PE" sz="1800" dirty="0">
                <a:effectLst/>
                <a:latin typeface="Times New Roman" panose="02020603050405020304" pitchFamily="18" charset="0"/>
                <a:ea typeface="Times New Roman" panose="02020603050405020304" pitchFamily="18" charset="0"/>
              </a:rPr>
              <a:t>FR = Factor de Reparación</a:t>
            </a:r>
          </a:p>
        </p:txBody>
      </p:sp>
      <p:sp>
        <p:nvSpPr>
          <p:cNvPr id="14" name="CuadroTexto 13">
            <a:extLst>
              <a:ext uri="{FF2B5EF4-FFF2-40B4-BE49-F238E27FC236}">
                <a16:creationId xmlns:a16="http://schemas.microsoft.com/office/drawing/2014/main" id="{45A0F5C7-64B1-4BAA-9724-9C42F9DDD34E}"/>
              </a:ext>
            </a:extLst>
          </p:cNvPr>
          <p:cNvSpPr txBox="1"/>
          <p:nvPr/>
        </p:nvSpPr>
        <p:spPr>
          <a:xfrm>
            <a:off x="6266875" y="2155888"/>
            <a:ext cx="5795816" cy="646331"/>
          </a:xfrm>
          <a:prstGeom prst="rect">
            <a:avLst/>
          </a:prstGeom>
          <a:noFill/>
        </p:spPr>
        <p:txBody>
          <a:bodyPr wrap="square">
            <a:spAutoFit/>
          </a:bodyPr>
          <a:lstStyle/>
          <a:p>
            <a:pPr indent="133350">
              <a:spcAft>
                <a:spcPts val="600"/>
              </a:spcAft>
            </a:pPr>
            <a:r>
              <a:rPr lang="es-PE" sz="1800" dirty="0">
                <a:effectLst/>
                <a:latin typeface="Times New Roman" panose="02020603050405020304" pitchFamily="18" charset="0"/>
                <a:ea typeface="Times New Roman" panose="02020603050405020304" pitchFamily="18" charset="0"/>
              </a:rPr>
              <a:t>En la siguiente tabla mostraremos mostremos algunas cifras orientadas al Factor de Reparación.</a:t>
            </a:r>
          </a:p>
        </p:txBody>
      </p:sp>
      <p:graphicFrame>
        <p:nvGraphicFramePr>
          <p:cNvPr id="7" name="Tabla 6">
            <a:extLst>
              <a:ext uri="{FF2B5EF4-FFF2-40B4-BE49-F238E27FC236}">
                <a16:creationId xmlns:a16="http://schemas.microsoft.com/office/drawing/2014/main" id="{92B359ED-31CB-438A-A5CD-D50A8EE6C984}"/>
              </a:ext>
            </a:extLst>
          </p:cNvPr>
          <p:cNvGraphicFramePr>
            <a:graphicFrameLocks noGrp="1"/>
          </p:cNvGraphicFramePr>
          <p:nvPr/>
        </p:nvGraphicFramePr>
        <p:xfrm>
          <a:off x="6374996" y="3121870"/>
          <a:ext cx="5299768" cy="2230927"/>
        </p:xfrm>
        <a:graphic>
          <a:graphicData uri="http://schemas.openxmlformats.org/drawingml/2006/table">
            <a:tbl>
              <a:tblPr firstRow="1" firstCol="1" bandRow="1" bandCol="1">
                <a:tableStyleId>{5C22544A-7EE6-4342-B048-85BDC9FD1C3A}</a:tableStyleId>
              </a:tblPr>
              <a:tblGrid>
                <a:gridCol w="2872874">
                  <a:extLst>
                    <a:ext uri="{9D8B030D-6E8A-4147-A177-3AD203B41FA5}">
                      <a16:colId xmlns:a16="http://schemas.microsoft.com/office/drawing/2014/main" val="1983767615"/>
                    </a:ext>
                  </a:extLst>
                </a:gridCol>
                <a:gridCol w="1213447">
                  <a:extLst>
                    <a:ext uri="{9D8B030D-6E8A-4147-A177-3AD203B41FA5}">
                      <a16:colId xmlns:a16="http://schemas.microsoft.com/office/drawing/2014/main" val="4168012430"/>
                    </a:ext>
                  </a:extLst>
                </a:gridCol>
                <a:gridCol w="1213447">
                  <a:extLst>
                    <a:ext uri="{9D8B030D-6E8A-4147-A177-3AD203B41FA5}">
                      <a16:colId xmlns:a16="http://schemas.microsoft.com/office/drawing/2014/main" val="3866129755"/>
                    </a:ext>
                  </a:extLst>
                </a:gridCol>
              </a:tblGrid>
              <a:tr h="177499">
                <a:tc rowSpan="2">
                  <a:txBody>
                    <a:bodyPr/>
                    <a:lstStyle/>
                    <a:p>
                      <a:pPr algn="ctr"/>
                      <a:r>
                        <a:rPr lang="es-PE" sz="1200">
                          <a:effectLst/>
                        </a:rPr>
                        <a:t>EQUIPOS NEUMATICOS</a:t>
                      </a:r>
                      <a:endParaRPr lang="es-PE" sz="1200">
                        <a:effectLst/>
                        <a:latin typeface="Times New Roman" panose="02020603050405020304" pitchFamily="18" charset="0"/>
                        <a:ea typeface="Times New Roman" panose="02020603050405020304" pitchFamily="18" charset="0"/>
                      </a:endParaRPr>
                    </a:p>
                  </a:txBody>
                  <a:tcPr marL="68580" marR="68580" marT="0" marB="0"/>
                </a:tc>
                <a:tc gridSpan="2">
                  <a:txBody>
                    <a:bodyPr/>
                    <a:lstStyle/>
                    <a:p>
                      <a:pPr algn="ctr"/>
                      <a:r>
                        <a:rPr lang="es-PE" sz="1200">
                          <a:effectLst/>
                        </a:rPr>
                        <a:t>FACTOR DE REPARACION</a:t>
                      </a:r>
                      <a:endParaRPr lang="es-PE" sz="1200">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s-PE"/>
                    </a:p>
                  </a:txBody>
                  <a:tcPr/>
                </a:tc>
                <a:extLst>
                  <a:ext uri="{0D108BD9-81ED-4DB2-BD59-A6C34878D82A}">
                    <a16:rowId xmlns:a16="http://schemas.microsoft.com/office/drawing/2014/main" val="2455169979"/>
                  </a:ext>
                </a:extLst>
              </a:tr>
              <a:tr h="354999">
                <a:tc vMerge="1">
                  <a:txBody>
                    <a:bodyPr/>
                    <a:lstStyle/>
                    <a:p>
                      <a:endParaRPr lang="es-PE"/>
                    </a:p>
                  </a:txBody>
                  <a:tcPr/>
                </a:tc>
                <a:tc>
                  <a:txBody>
                    <a:bodyPr/>
                    <a:lstStyle/>
                    <a:p>
                      <a:pPr algn="ctr"/>
                      <a:r>
                        <a:rPr lang="es-PE" sz="1200">
                          <a:effectLst/>
                        </a:rPr>
                        <a:t>REPUESTOS</a:t>
                      </a:r>
                      <a:endParaRPr lang="es-PE"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r>
                        <a:rPr lang="es-PE" sz="1200">
                          <a:effectLst/>
                        </a:rPr>
                        <a:t>RESPUESTOS + M.O</a:t>
                      </a:r>
                      <a:endParaRPr lang="es-PE"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355036675"/>
                  </a:ext>
                </a:extLst>
              </a:tr>
              <a:tr h="1682287">
                <a:tc>
                  <a:txBody>
                    <a:bodyPr/>
                    <a:lstStyle/>
                    <a:p>
                      <a:r>
                        <a:rPr lang="es-PE" sz="1200" dirty="0">
                          <a:effectLst/>
                        </a:rPr>
                        <a:t>Carro sin Perforadora</a:t>
                      </a:r>
                    </a:p>
                    <a:p>
                      <a:r>
                        <a:rPr lang="es-PE" sz="1200" dirty="0">
                          <a:effectLst/>
                        </a:rPr>
                        <a:t>* Para martillo en cabeza</a:t>
                      </a:r>
                    </a:p>
                    <a:p>
                      <a:r>
                        <a:rPr lang="es-PE" sz="1200" dirty="0">
                          <a:effectLst/>
                        </a:rPr>
                        <a:t>* Para martillo en fondo</a:t>
                      </a:r>
                    </a:p>
                    <a:p>
                      <a:r>
                        <a:rPr lang="es-PE" sz="1200" dirty="0">
                          <a:effectLst/>
                        </a:rPr>
                        <a:t>Perforadoras</a:t>
                      </a:r>
                    </a:p>
                    <a:p>
                      <a:r>
                        <a:rPr lang="es-PE" sz="1200" dirty="0">
                          <a:effectLst/>
                        </a:rPr>
                        <a:t>* Martillo en cabeza</a:t>
                      </a:r>
                    </a:p>
                    <a:p>
                      <a:r>
                        <a:rPr lang="es-PE" sz="1200" dirty="0">
                          <a:effectLst/>
                        </a:rPr>
                        <a:t>* Martillo en fondo</a:t>
                      </a:r>
                    </a:p>
                    <a:p>
                      <a:r>
                        <a:rPr lang="es-PE" sz="1200" dirty="0">
                          <a:effectLst/>
                        </a:rPr>
                        <a:t>Martillo Manual</a:t>
                      </a:r>
                    </a:p>
                    <a:p>
                      <a:r>
                        <a:rPr lang="es-PE" sz="1200" dirty="0">
                          <a:effectLst/>
                        </a:rPr>
                        <a:t>Compresor Portátil</a:t>
                      </a:r>
                      <a:endParaRPr lang="es-PE" sz="1200" dirty="0">
                        <a:effectLst/>
                        <a:latin typeface="Times New Roman" panose="02020603050405020304" pitchFamily="18" charset="0"/>
                        <a:ea typeface="Times New Roman" panose="02020603050405020304" pitchFamily="18" charset="0"/>
                      </a:endParaRPr>
                    </a:p>
                  </a:txBody>
                  <a:tcPr marL="68580" marR="68580" marT="0" marB="0"/>
                </a:tc>
                <a:tc>
                  <a:txBody>
                    <a:bodyPr/>
                    <a:lstStyle/>
                    <a:p>
                      <a:r>
                        <a:rPr lang="es-PE" sz="1200">
                          <a:effectLst/>
                        </a:rPr>
                        <a:t> </a:t>
                      </a:r>
                    </a:p>
                    <a:p>
                      <a:r>
                        <a:rPr lang="es-PE" sz="1200">
                          <a:effectLst/>
                        </a:rPr>
                        <a:t>4 – 6%</a:t>
                      </a:r>
                    </a:p>
                    <a:p>
                      <a:r>
                        <a:rPr lang="es-PE" sz="1200">
                          <a:effectLst/>
                        </a:rPr>
                        <a:t>3 – 5%</a:t>
                      </a:r>
                    </a:p>
                    <a:p>
                      <a:r>
                        <a:rPr lang="es-PE" sz="1200">
                          <a:effectLst/>
                        </a:rPr>
                        <a:t> </a:t>
                      </a:r>
                    </a:p>
                    <a:p>
                      <a:r>
                        <a:rPr lang="es-PE" sz="1200">
                          <a:effectLst/>
                        </a:rPr>
                        <a:t>6 – 10%</a:t>
                      </a:r>
                    </a:p>
                    <a:p>
                      <a:r>
                        <a:rPr lang="es-PE" sz="1200">
                          <a:effectLst/>
                        </a:rPr>
                        <a:t>8 – 12%</a:t>
                      </a:r>
                    </a:p>
                    <a:p>
                      <a:r>
                        <a:rPr lang="es-PE" sz="1200">
                          <a:effectLst/>
                        </a:rPr>
                        <a:t>6 – 10%</a:t>
                      </a:r>
                    </a:p>
                    <a:p>
                      <a:r>
                        <a:rPr lang="es-PE" sz="1200">
                          <a:effectLst/>
                        </a:rPr>
                        <a:t>2 – 3% </a:t>
                      </a:r>
                      <a:endParaRPr lang="es-PE" sz="1200">
                        <a:effectLst/>
                        <a:latin typeface="Times New Roman" panose="02020603050405020304" pitchFamily="18" charset="0"/>
                        <a:ea typeface="Times New Roman" panose="02020603050405020304" pitchFamily="18" charset="0"/>
                      </a:endParaRPr>
                    </a:p>
                  </a:txBody>
                  <a:tcPr marL="68580" marR="68580" marT="0" marB="0"/>
                </a:tc>
                <a:tc>
                  <a:txBody>
                    <a:bodyPr/>
                    <a:lstStyle/>
                    <a:p>
                      <a:r>
                        <a:rPr lang="es-PE" sz="1200" dirty="0">
                          <a:effectLst/>
                        </a:rPr>
                        <a:t> </a:t>
                      </a:r>
                    </a:p>
                    <a:p>
                      <a:r>
                        <a:rPr lang="es-PE" sz="1200" dirty="0">
                          <a:effectLst/>
                        </a:rPr>
                        <a:t>8 – 12%</a:t>
                      </a:r>
                    </a:p>
                    <a:p>
                      <a:r>
                        <a:rPr lang="es-PE" sz="1200" dirty="0">
                          <a:effectLst/>
                        </a:rPr>
                        <a:t>6 - 10%</a:t>
                      </a:r>
                    </a:p>
                    <a:p>
                      <a:r>
                        <a:rPr lang="es-PE" sz="1200" dirty="0">
                          <a:effectLst/>
                        </a:rPr>
                        <a:t> </a:t>
                      </a:r>
                    </a:p>
                    <a:p>
                      <a:r>
                        <a:rPr lang="es-PE" sz="1200" dirty="0">
                          <a:effectLst/>
                        </a:rPr>
                        <a:t>12 – 20%</a:t>
                      </a:r>
                    </a:p>
                    <a:p>
                      <a:r>
                        <a:rPr lang="es-PE" sz="1200" dirty="0">
                          <a:effectLst/>
                        </a:rPr>
                        <a:t>16 – 24%</a:t>
                      </a:r>
                    </a:p>
                    <a:p>
                      <a:r>
                        <a:rPr lang="es-PE" sz="1200" dirty="0">
                          <a:effectLst/>
                        </a:rPr>
                        <a:t>12 – 20%</a:t>
                      </a:r>
                    </a:p>
                    <a:p>
                      <a:r>
                        <a:rPr lang="es-PE" sz="1200" dirty="0">
                          <a:effectLst/>
                        </a:rPr>
                        <a:t>4 – 6%</a:t>
                      </a:r>
                      <a:endParaRPr lang="es-PE"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960692368"/>
                  </a:ext>
                </a:extLst>
              </a:tr>
            </a:tbl>
          </a:graphicData>
        </a:graphic>
      </p:graphicFrame>
      <p:sp>
        <p:nvSpPr>
          <p:cNvPr id="11" name="Marcador de fecha 5">
            <a:extLst>
              <a:ext uri="{FF2B5EF4-FFF2-40B4-BE49-F238E27FC236}">
                <a16:creationId xmlns:a16="http://schemas.microsoft.com/office/drawing/2014/main" id="{7FAEEAD5-A513-4CD4-81E2-2166A493C8A0}"/>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6" name="Marcador de número de diapositiva 3">
            <a:extLst>
              <a:ext uri="{FF2B5EF4-FFF2-40B4-BE49-F238E27FC236}">
                <a16:creationId xmlns:a16="http://schemas.microsoft.com/office/drawing/2014/main" id="{E83D66B6-AF9A-4AB8-BEEF-2954672FF4C9}"/>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10</a:t>
            </a:fld>
            <a:endParaRPr lang="es-PE"/>
          </a:p>
        </p:txBody>
      </p:sp>
    </p:spTree>
    <p:extLst>
      <p:ext uri="{BB962C8B-B14F-4D97-AF65-F5344CB8AC3E}">
        <p14:creationId xmlns:p14="http://schemas.microsoft.com/office/powerpoint/2010/main" val="3590788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A240C1EC-26B1-4714-93F9-25C5332B3AAC}"/>
              </a:ext>
            </a:extLst>
          </p:cNvPr>
          <p:cNvSpPr txBox="1"/>
          <p:nvPr/>
        </p:nvSpPr>
        <p:spPr>
          <a:xfrm>
            <a:off x="925947" y="998105"/>
            <a:ext cx="4752109" cy="461665"/>
          </a:xfrm>
          <a:prstGeom prst="rect">
            <a:avLst/>
          </a:prstGeom>
          <a:solidFill>
            <a:srgbClr val="006666"/>
          </a:solidFill>
        </p:spPr>
        <p:txBody>
          <a:bodyPr wrap="square">
            <a:spAutoFit/>
          </a:bodyPr>
          <a:lstStyle/>
          <a:p>
            <a:pPr lvl="0">
              <a:tabLst>
                <a:tab pos="304800" algn="l"/>
              </a:tabLst>
            </a:pPr>
            <a:r>
              <a:rPr lang="es-PE" sz="2400" b="1" dirty="0">
                <a:solidFill>
                  <a:schemeClr val="bg1"/>
                </a:solidFill>
                <a:latin typeface="Times New Roman" panose="02020603050405020304" pitchFamily="18" charset="0"/>
                <a:ea typeface="Times New Roman" panose="02020603050405020304" pitchFamily="18" charset="0"/>
              </a:rPr>
              <a:t>3</a:t>
            </a:r>
            <a:r>
              <a:rPr lang="es-PE" sz="2400" b="1" dirty="0">
                <a:solidFill>
                  <a:schemeClr val="bg1"/>
                </a:solidFill>
                <a:effectLst/>
                <a:latin typeface="Times New Roman" panose="02020603050405020304" pitchFamily="18" charset="0"/>
                <a:ea typeface="Times New Roman" panose="02020603050405020304" pitchFamily="18" charset="0"/>
              </a:rPr>
              <a:t>.	Cálculo de costo de perforación </a:t>
            </a:r>
          </a:p>
        </p:txBody>
      </p:sp>
      <p:sp>
        <p:nvSpPr>
          <p:cNvPr id="15" name="CuadroTexto 14">
            <a:extLst>
              <a:ext uri="{FF2B5EF4-FFF2-40B4-BE49-F238E27FC236}">
                <a16:creationId xmlns:a16="http://schemas.microsoft.com/office/drawing/2014/main" id="{6460ADA7-2A21-4A57-8230-13C986903600}"/>
              </a:ext>
            </a:extLst>
          </p:cNvPr>
          <p:cNvSpPr txBox="1"/>
          <p:nvPr/>
        </p:nvSpPr>
        <p:spPr>
          <a:xfrm>
            <a:off x="789710" y="1663230"/>
            <a:ext cx="5412510" cy="369332"/>
          </a:xfrm>
          <a:prstGeom prst="rect">
            <a:avLst/>
          </a:prstGeom>
          <a:solidFill>
            <a:srgbClr val="006666"/>
          </a:solidFill>
          <a:ln>
            <a:solidFill>
              <a:srgbClr val="006666"/>
            </a:solidFill>
          </a:ln>
        </p:spPr>
        <p:txBody>
          <a:bodyPr wrap="square">
            <a:spAutoFit/>
          </a:bodyPr>
          <a:lstStyle/>
          <a:p>
            <a:pPr marL="179705" indent="133350">
              <a:spcAft>
                <a:spcPts val="600"/>
              </a:spcAft>
            </a:pPr>
            <a:r>
              <a:rPr lang="es-PE" sz="1800" b="1" dirty="0">
                <a:solidFill>
                  <a:schemeClr val="bg1"/>
                </a:solidFill>
                <a:effectLst/>
                <a:latin typeface="Times New Roman" panose="02020603050405020304" pitchFamily="18" charset="0"/>
                <a:ea typeface="Times New Roman" panose="02020603050405020304" pitchFamily="18" charset="0"/>
              </a:rPr>
              <a:t>3.2. Costos </a:t>
            </a:r>
            <a:r>
              <a:rPr lang="es-PE" b="1" dirty="0">
                <a:solidFill>
                  <a:schemeClr val="bg1"/>
                </a:solidFill>
                <a:latin typeface="Times New Roman" panose="02020603050405020304" pitchFamily="18" charset="0"/>
                <a:ea typeface="Times New Roman" panose="02020603050405020304" pitchFamily="18" charset="0"/>
              </a:rPr>
              <a:t>D</a:t>
            </a:r>
            <a:r>
              <a:rPr lang="es-PE" sz="1800" b="1" dirty="0">
                <a:solidFill>
                  <a:schemeClr val="bg1"/>
                </a:solidFill>
                <a:effectLst/>
                <a:latin typeface="Times New Roman" panose="02020603050405020304" pitchFamily="18" charset="0"/>
                <a:ea typeface="Times New Roman" panose="02020603050405020304" pitchFamily="18" charset="0"/>
              </a:rPr>
              <a:t>irectos</a:t>
            </a:r>
            <a:endParaRPr lang="es-PE" sz="1800" dirty="0">
              <a:solidFill>
                <a:schemeClr val="bg1"/>
              </a:solidFill>
              <a:effectLst/>
              <a:latin typeface="Times New Roman" panose="02020603050405020304" pitchFamily="18" charset="0"/>
              <a:ea typeface="Times New Roman" panose="02020603050405020304" pitchFamily="18" charset="0"/>
            </a:endParaRPr>
          </a:p>
        </p:txBody>
      </p:sp>
      <p:sp>
        <p:nvSpPr>
          <p:cNvPr id="11" name="CuadroTexto 10">
            <a:extLst>
              <a:ext uri="{FF2B5EF4-FFF2-40B4-BE49-F238E27FC236}">
                <a16:creationId xmlns:a16="http://schemas.microsoft.com/office/drawing/2014/main" id="{DAB9F49E-D174-4AD6-977E-1B9D47460D83}"/>
              </a:ext>
            </a:extLst>
          </p:cNvPr>
          <p:cNvSpPr txBox="1"/>
          <p:nvPr/>
        </p:nvSpPr>
        <p:spPr>
          <a:xfrm>
            <a:off x="767775" y="2270333"/>
            <a:ext cx="10868889" cy="4385816"/>
          </a:xfrm>
          <a:prstGeom prst="rect">
            <a:avLst/>
          </a:prstGeom>
          <a:noFill/>
        </p:spPr>
        <p:txBody>
          <a:bodyPr wrap="square">
            <a:spAutoFit/>
          </a:bodyPr>
          <a:lstStyle/>
          <a:p>
            <a:pPr marL="179705">
              <a:spcAft>
                <a:spcPts val="600"/>
              </a:spcAft>
            </a:pPr>
            <a:r>
              <a:rPr lang="es-PE" sz="1600" b="1" dirty="0">
                <a:solidFill>
                  <a:schemeClr val="bg1"/>
                </a:solidFill>
                <a:effectLst/>
                <a:highlight>
                  <a:srgbClr val="006666"/>
                </a:highlight>
                <a:latin typeface="Times New Roman" panose="02020603050405020304" pitchFamily="18" charset="0"/>
                <a:ea typeface="Times New Roman" panose="02020603050405020304" pitchFamily="18" charset="0"/>
              </a:rPr>
              <a:t>Mano de Obra.- </a:t>
            </a:r>
          </a:p>
          <a:p>
            <a:pPr marL="179705">
              <a:spcAft>
                <a:spcPts val="600"/>
              </a:spcAft>
            </a:pPr>
            <a:r>
              <a:rPr lang="es-PE" sz="1600" dirty="0">
                <a:effectLst/>
                <a:latin typeface="Times New Roman" panose="02020603050405020304" pitchFamily="18" charset="0"/>
                <a:ea typeface="Times New Roman" panose="02020603050405020304" pitchFamily="18" charset="0"/>
              </a:rPr>
              <a:t>Corresponde al costo horario del perforista incluyendo gastos sociales, vacaciones, etc. Y del ayudante cuando se precise. </a:t>
            </a:r>
          </a:p>
          <a:p>
            <a:pPr marL="179705">
              <a:spcAft>
                <a:spcPts val="600"/>
              </a:spcAft>
            </a:pPr>
            <a:r>
              <a:rPr lang="es-PE" sz="1600" b="1" dirty="0">
                <a:solidFill>
                  <a:schemeClr val="bg1"/>
                </a:solidFill>
                <a:effectLst/>
                <a:highlight>
                  <a:srgbClr val="006666"/>
                </a:highlight>
                <a:latin typeface="Times New Roman" panose="02020603050405020304" pitchFamily="18" charset="0"/>
                <a:ea typeface="Times New Roman" panose="02020603050405020304" pitchFamily="18" charset="0"/>
              </a:rPr>
              <a:t>Combustible o Energía.- </a:t>
            </a:r>
          </a:p>
          <a:p>
            <a:pPr marL="179705">
              <a:spcAft>
                <a:spcPts val="600"/>
              </a:spcAft>
            </a:pPr>
            <a:r>
              <a:rPr lang="es-PE" sz="1600" dirty="0">
                <a:effectLst/>
                <a:latin typeface="Times New Roman" panose="02020603050405020304" pitchFamily="18" charset="0"/>
                <a:ea typeface="Times New Roman" panose="02020603050405020304" pitchFamily="18" charset="0"/>
              </a:rPr>
              <a:t>Este costo se calcula a partir de las especificaciones de los motores que monte la máquina y el compresor, que pueden ser de tipo </a:t>
            </a:r>
            <a:r>
              <a:rPr lang="es-PE" sz="1600" dirty="0" err="1">
                <a:effectLst/>
                <a:latin typeface="Times New Roman" panose="02020603050405020304" pitchFamily="18" charset="0"/>
                <a:ea typeface="Times New Roman" panose="02020603050405020304" pitchFamily="18" charset="0"/>
              </a:rPr>
              <a:t>diesel</a:t>
            </a:r>
            <a:r>
              <a:rPr lang="es-PE" sz="1600" dirty="0">
                <a:effectLst/>
                <a:latin typeface="Times New Roman" panose="02020603050405020304" pitchFamily="18" charset="0"/>
                <a:ea typeface="Times New Roman" panose="02020603050405020304" pitchFamily="18" charset="0"/>
              </a:rPr>
              <a:t> o eléctrico. Para los primeros se aplica la siguiente expresión:</a:t>
            </a:r>
          </a:p>
          <a:p>
            <a:pPr marL="179705">
              <a:spcAft>
                <a:spcPts val="600"/>
              </a:spcAft>
            </a:pPr>
            <a:r>
              <a:rPr lang="es-PE" sz="1600" b="1" dirty="0">
                <a:effectLst/>
                <a:latin typeface="Times New Roman" panose="02020603050405020304" pitchFamily="18" charset="0"/>
                <a:ea typeface="Times New Roman" panose="02020603050405020304" pitchFamily="18" charset="0"/>
              </a:rPr>
              <a:t>CE =</a:t>
            </a:r>
            <a:r>
              <a:rPr lang="es-PE" sz="1600" dirty="0">
                <a:effectLst/>
                <a:latin typeface="Times New Roman" panose="02020603050405020304" pitchFamily="18" charset="0"/>
                <a:ea typeface="Times New Roman" panose="02020603050405020304" pitchFamily="18" charset="0"/>
              </a:rPr>
              <a:t> 0.3 POTENCIA(</a:t>
            </a:r>
            <a:r>
              <a:rPr lang="es-PE" sz="1600" dirty="0" err="1">
                <a:effectLst/>
                <a:latin typeface="Times New Roman" panose="02020603050405020304" pitchFamily="18" charset="0"/>
                <a:ea typeface="Times New Roman" panose="02020603050405020304" pitchFamily="18" charset="0"/>
              </a:rPr>
              <a:t>Kw</a:t>
            </a:r>
            <a:r>
              <a:rPr lang="es-PE" sz="1600" dirty="0">
                <a:effectLst/>
                <a:latin typeface="Times New Roman" panose="02020603050405020304" pitchFamily="18" charset="0"/>
                <a:ea typeface="Times New Roman" panose="02020603050405020304" pitchFamily="18" charset="0"/>
              </a:rPr>
              <a:t>) </a:t>
            </a:r>
            <a:r>
              <a:rPr lang="es-PE" sz="1600" dirty="0">
                <a:latin typeface="Times New Roman" panose="02020603050405020304" pitchFamily="18" charset="0"/>
                <a:ea typeface="Times New Roman" panose="02020603050405020304" pitchFamily="18" charset="0"/>
              </a:rPr>
              <a:t>*</a:t>
            </a:r>
            <a:r>
              <a:rPr lang="es-PE" sz="1600" dirty="0">
                <a:effectLst/>
                <a:latin typeface="Times New Roman" panose="02020603050405020304" pitchFamily="18" charset="0"/>
                <a:ea typeface="Times New Roman" panose="02020603050405020304" pitchFamily="18" charset="0"/>
              </a:rPr>
              <a:t>FC </a:t>
            </a:r>
            <a:r>
              <a:rPr lang="es-PE" sz="1600" dirty="0">
                <a:latin typeface="Times New Roman" panose="02020603050405020304" pitchFamily="18" charset="0"/>
                <a:ea typeface="Times New Roman" panose="02020603050405020304" pitchFamily="18" charset="0"/>
              </a:rPr>
              <a:t>*</a:t>
            </a:r>
            <a:r>
              <a:rPr lang="es-PE" sz="1600" dirty="0">
                <a:effectLst/>
                <a:latin typeface="Times New Roman" panose="02020603050405020304" pitchFamily="18" charset="0"/>
                <a:ea typeface="Times New Roman" panose="02020603050405020304" pitchFamily="18" charset="0"/>
              </a:rPr>
              <a:t> Precio Combustible</a:t>
            </a:r>
          </a:p>
          <a:p>
            <a:pPr marL="179705">
              <a:spcAft>
                <a:spcPts val="600"/>
              </a:spcAft>
            </a:pPr>
            <a:r>
              <a:rPr lang="es-PE" sz="1600" b="1" dirty="0">
                <a:effectLst/>
                <a:latin typeface="Times New Roman" panose="02020603050405020304" pitchFamily="18" charset="0"/>
                <a:ea typeface="Times New Roman" panose="02020603050405020304" pitchFamily="18" charset="0"/>
              </a:rPr>
              <a:t>CE =</a:t>
            </a:r>
            <a:r>
              <a:rPr lang="es-PE" sz="1600" dirty="0">
                <a:effectLst/>
                <a:latin typeface="Times New Roman" panose="02020603050405020304" pitchFamily="18" charset="0"/>
                <a:ea typeface="Times New Roman" panose="02020603050405020304" pitchFamily="18" charset="0"/>
              </a:rPr>
              <a:t> 0.22 POTENCIA(HP) *FC </a:t>
            </a:r>
            <a:r>
              <a:rPr lang="es-PE" sz="1600" dirty="0">
                <a:latin typeface="Times New Roman" panose="02020603050405020304" pitchFamily="18" charset="0"/>
                <a:ea typeface="Times New Roman" panose="02020603050405020304" pitchFamily="18" charset="0"/>
              </a:rPr>
              <a:t>*</a:t>
            </a:r>
            <a:r>
              <a:rPr lang="es-PE" sz="1600" dirty="0">
                <a:effectLst/>
                <a:latin typeface="Times New Roman" panose="02020603050405020304" pitchFamily="18" charset="0"/>
                <a:ea typeface="Times New Roman" panose="02020603050405020304" pitchFamily="18" charset="0"/>
              </a:rPr>
              <a:t> Precio Combustible</a:t>
            </a:r>
          </a:p>
          <a:p>
            <a:pPr marL="179705">
              <a:spcAft>
                <a:spcPts val="600"/>
              </a:spcAft>
            </a:pPr>
            <a:r>
              <a:rPr lang="es-PE" sz="1600" dirty="0">
                <a:effectLst/>
                <a:latin typeface="Times New Roman" panose="02020603050405020304" pitchFamily="18" charset="0"/>
                <a:ea typeface="Times New Roman" panose="02020603050405020304" pitchFamily="18" charset="0"/>
              </a:rPr>
              <a:t>Siendo: </a:t>
            </a:r>
          </a:p>
          <a:p>
            <a:pPr marL="179705">
              <a:spcAft>
                <a:spcPts val="600"/>
              </a:spcAft>
            </a:pPr>
            <a:r>
              <a:rPr lang="es-PE" sz="1600" dirty="0">
                <a:effectLst/>
                <a:latin typeface="Times New Roman" panose="02020603050405020304" pitchFamily="18" charset="0"/>
                <a:ea typeface="Times New Roman" panose="02020603050405020304" pitchFamily="18" charset="0"/>
              </a:rPr>
              <a:t>FC = Factor de Combustible, varía de 0.65 y 0.85</a:t>
            </a:r>
          </a:p>
          <a:p>
            <a:pPr marL="179705">
              <a:spcAft>
                <a:spcPts val="600"/>
              </a:spcAft>
            </a:pPr>
            <a:r>
              <a:rPr lang="es-PE" sz="1600" b="1" dirty="0">
                <a:solidFill>
                  <a:schemeClr val="bg1"/>
                </a:solidFill>
                <a:effectLst/>
                <a:highlight>
                  <a:srgbClr val="006666"/>
                </a:highlight>
                <a:latin typeface="Times New Roman" panose="02020603050405020304" pitchFamily="18" charset="0"/>
                <a:ea typeface="Times New Roman" panose="02020603050405020304" pitchFamily="18" charset="0"/>
              </a:rPr>
              <a:t>Aceites, Grasas y Filtros.- </a:t>
            </a:r>
          </a:p>
          <a:p>
            <a:pPr marL="179705">
              <a:spcAft>
                <a:spcPts val="600"/>
              </a:spcAft>
            </a:pPr>
            <a:r>
              <a:rPr lang="es-PE" sz="1600" dirty="0">
                <a:effectLst/>
                <a:latin typeface="Times New Roman" panose="02020603050405020304" pitchFamily="18" charset="0"/>
                <a:ea typeface="Times New Roman" panose="02020603050405020304" pitchFamily="18" charset="0"/>
              </a:rPr>
              <a:t>Se estima como un porcentaje de consumo de energía y oscila generalmente entre el 10 y el 20%, según las máquinas.</a:t>
            </a:r>
          </a:p>
          <a:p>
            <a:pPr marL="179705">
              <a:spcAft>
                <a:spcPts val="600"/>
              </a:spcAft>
            </a:pPr>
            <a:r>
              <a:rPr lang="es-PE" sz="1600" b="1" dirty="0">
                <a:solidFill>
                  <a:schemeClr val="bg1"/>
                </a:solidFill>
                <a:effectLst/>
                <a:highlight>
                  <a:srgbClr val="006666"/>
                </a:highlight>
                <a:latin typeface="Times New Roman" panose="02020603050405020304" pitchFamily="18" charset="0"/>
                <a:ea typeface="Times New Roman" panose="02020603050405020304" pitchFamily="18" charset="0"/>
              </a:rPr>
              <a:t>Aceros de perforación (Brocas, </a:t>
            </a:r>
            <a:r>
              <a:rPr lang="es-PE" sz="1600" b="1" dirty="0">
                <a:solidFill>
                  <a:schemeClr val="bg1"/>
                </a:solidFill>
                <a:highlight>
                  <a:srgbClr val="006666"/>
                </a:highlight>
                <a:latin typeface="Times New Roman" panose="02020603050405020304" pitchFamily="18" charset="0"/>
                <a:ea typeface="Times New Roman" panose="02020603050405020304" pitchFamily="18" charset="0"/>
              </a:rPr>
              <a:t>barrenos</a:t>
            </a:r>
            <a:r>
              <a:rPr lang="es-PE" sz="1600" b="1" dirty="0">
                <a:solidFill>
                  <a:schemeClr val="bg1"/>
                </a:solidFill>
                <a:effectLst/>
                <a:highlight>
                  <a:srgbClr val="006666"/>
                </a:highlight>
                <a:latin typeface="Times New Roman" panose="02020603050405020304" pitchFamily="18" charset="0"/>
                <a:ea typeface="Times New Roman" panose="02020603050405020304" pitchFamily="18" charset="0"/>
              </a:rPr>
              <a:t>, manguitos y adaptadores, </a:t>
            </a:r>
            <a:r>
              <a:rPr lang="es-PE" sz="1600" b="1" dirty="0" err="1">
                <a:solidFill>
                  <a:schemeClr val="bg1"/>
                </a:solidFill>
                <a:effectLst/>
                <a:highlight>
                  <a:srgbClr val="006666"/>
                </a:highlight>
                <a:latin typeface="Times New Roman" panose="02020603050405020304" pitchFamily="18" charset="0"/>
                <a:ea typeface="Times New Roman" panose="02020603050405020304" pitchFamily="18" charset="0"/>
              </a:rPr>
              <a:t>etc</a:t>
            </a:r>
            <a:r>
              <a:rPr lang="es-PE" sz="1600" b="1" dirty="0">
                <a:solidFill>
                  <a:schemeClr val="bg1"/>
                </a:solidFill>
                <a:effectLst/>
                <a:highlight>
                  <a:srgbClr val="006666"/>
                </a:highlight>
                <a:latin typeface="Times New Roman" panose="02020603050405020304" pitchFamily="18" charset="0"/>
                <a:ea typeface="Times New Roman" panose="02020603050405020304" pitchFamily="18" charset="0"/>
              </a:rPr>
              <a:t>).- </a:t>
            </a:r>
          </a:p>
          <a:p>
            <a:pPr marL="179705">
              <a:spcAft>
                <a:spcPts val="600"/>
              </a:spcAft>
            </a:pPr>
            <a:r>
              <a:rPr lang="es-PE" sz="1600" dirty="0">
                <a:effectLst/>
                <a:latin typeface="Times New Roman" panose="02020603050405020304" pitchFamily="18" charset="0"/>
                <a:ea typeface="Times New Roman" panose="02020603050405020304" pitchFamily="18" charset="0"/>
              </a:rPr>
              <a:t>Es una de las partidas más importantes que puede calcularse a partir de los daños provocados, o por la vida útil que se tienen todos los aceros que usan en la perforación.</a:t>
            </a:r>
          </a:p>
        </p:txBody>
      </p:sp>
      <p:sp>
        <p:nvSpPr>
          <p:cNvPr id="7" name="Marcador de fecha 5">
            <a:extLst>
              <a:ext uri="{FF2B5EF4-FFF2-40B4-BE49-F238E27FC236}">
                <a16:creationId xmlns:a16="http://schemas.microsoft.com/office/drawing/2014/main" id="{72BD907A-D182-4578-BA1D-1C3B2CE8BDAE}"/>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8" name="Marcador de número de diapositiva 3">
            <a:extLst>
              <a:ext uri="{FF2B5EF4-FFF2-40B4-BE49-F238E27FC236}">
                <a16:creationId xmlns:a16="http://schemas.microsoft.com/office/drawing/2014/main" id="{671DCE76-5977-4120-A9E5-F7A45310E171}"/>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11</a:t>
            </a:fld>
            <a:endParaRPr lang="es-PE"/>
          </a:p>
        </p:txBody>
      </p:sp>
    </p:spTree>
    <p:extLst>
      <p:ext uri="{BB962C8B-B14F-4D97-AF65-F5344CB8AC3E}">
        <p14:creationId xmlns:p14="http://schemas.microsoft.com/office/powerpoint/2010/main" val="1319036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lowchart: Document 13">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adroTexto 6">
            <a:extLst>
              <a:ext uri="{FF2B5EF4-FFF2-40B4-BE49-F238E27FC236}">
                <a16:creationId xmlns:a16="http://schemas.microsoft.com/office/drawing/2014/main" id="{DA6EBFC0-86DA-49FB-9DB6-4EEA753FF040}"/>
              </a:ext>
            </a:extLst>
          </p:cNvPr>
          <p:cNvSpPr txBox="1"/>
          <p:nvPr/>
        </p:nvSpPr>
        <p:spPr>
          <a:xfrm>
            <a:off x="838200" y="1711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dirty="0">
                <a:solidFill>
                  <a:srgbClr val="FFFFFF"/>
                </a:solidFill>
                <a:effectLst/>
                <a:latin typeface="+mj-lt"/>
                <a:ea typeface="+mj-ea"/>
                <a:cs typeface="+mj-cs"/>
              </a:rPr>
              <a:t>EJEMPLO PRATICO 01</a:t>
            </a:r>
            <a:endParaRPr lang="en-US" sz="3200" kern="1200" dirty="0">
              <a:solidFill>
                <a:srgbClr val="FFFFFF"/>
              </a:solidFill>
              <a:effectLst/>
              <a:latin typeface="+mj-lt"/>
              <a:ea typeface="+mj-ea"/>
              <a:cs typeface="+mj-cs"/>
            </a:endParaRPr>
          </a:p>
        </p:txBody>
      </p:sp>
      <p:sp>
        <p:nvSpPr>
          <p:cNvPr id="9" name="CuadroTexto 8">
            <a:extLst>
              <a:ext uri="{FF2B5EF4-FFF2-40B4-BE49-F238E27FC236}">
                <a16:creationId xmlns:a16="http://schemas.microsoft.com/office/drawing/2014/main" id="{FD150D0A-638E-457C-A100-DC9264AF9D63}"/>
              </a:ext>
            </a:extLst>
          </p:cNvPr>
          <p:cNvSpPr txBox="1"/>
          <p:nvPr/>
        </p:nvSpPr>
        <p:spPr>
          <a:xfrm>
            <a:off x="4206875" y="639763"/>
            <a:ext cx="7346950" cy="1646238"/>
          </a:xfrm>
          <a:prstGeom prst="rect">
            <a:avLst/>
          </a:prstGeom>
          <a:noFill/>
        </p:spPr>
        <p:txBody>
          <a:bodyPr wrap="square" anchor="t">
            <a:normAutofit/>
          </a:bodyPr>
          <a:lstStyle/>
          <a:p>
            <a:pPr indent="133350">
              <a:lnSpc>
                <a:spcPct val="90000"/>
              </a:lnSpc>
              <a:spcAft>
                <a:spcPts val="600"/>
              </a:spcAft>
            </a:pPr>
            <a:r>
              <a:rPr lang="es-PE" sz="2800">
                <a:effectLst/>
                <a:latin typeface="Times New Roman" panose="02020603050405020304" pitchFamily="18" charset="0"/>
                <a:ea typeface="Times New Roman" panose="02020603050405020304" pitchFamily="18" charset="0"/>
              </a:rPr>
              <a:t>Los costos están expresados en dólares, debido a que esta unidad monetaria es la más estable. En </a:t>
            </a:r>
            <a:r>
              <a:rPr lang="es-PE" sz="2800">
                <a:latin typeface="Times New Roman" panose="02020603050405020304" pitchFamily="18" charset="0"/>
                <a:ea typeface="Times New Roman" panose="02020603050405020304" pitchFamily="18" charset="0"/>
              </a:rPr>
              <a:t>Febrero</a:t>
            </a:r>
            <a:r>
              <a:rPr lang="es-PE" sz="2800">
                <a:effectLst/>
                <a:latin typeface="Times New Roman" panose="02020603050405020304" pitchFamily="18" charset="0"/>
                <a:ea typeface="Times New Roman" panose="02020603050405020304" pitchFamily="18" charset="0"/>
              </a:rPr>
              <a:t> de </a:t>
            </a:r>
            <a:r>
              <a:rPr lang="es-PE" sz="2800">
                <a:latin typeface="Times New Roman" panose="02020603050405020304" pitchFamily="18" charset="0"/>
                <a:ea typeface="Times New Roman" panose="02020603050405020304" pitchFamily="18" charset="0"/>
              </a:rPr>
              <a:t>2021</a:t>
            </a:r>
            <a:r>
              <a:rPr lang="es-PE" sz="2800">
                <a:effectLst/>
                <a:latin typeface="Times New Roman" panose="02020603050405020304" pitchFamily="18" charset="0"/>
                <a:ea typeface="Times New Roman" panose="02020603050405020304" pitchFamily="18" charset="0"/>
              </a:rPr>
              <a:t>, el cambio fue US$ 1.00 = I/3.643.</a:t>
            </a:r>
          </a:p>
        </p:txBody>
      </p:sp>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4206875" y="2354263"/>
            <a:ext cx="7346950" cy="3865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a:bodyPr>
          <a:lstStyle/>
          <a:p>
            <a:pPr marL="0" marR="0" lvl="0" indent="0" algn="l" defTabSz="914400" rtl="0" eaLnBrk="0" fontAlgn="base" latinLnBrk="0" hangingPunct="0">
              <a:lnSpc>
                <a:spcPct val="90000"/>
              </a:lnSpc>
              <a:spcBef>
                <a:spcPct val="0"/>
              </a:spcBef>
              <a:spcAft>
                <a:spcPts val="600"/>
              </a:spcAft>
              <a:buClrTx/>
              <a:buSzTx/>
              <a:buFontTx/>
              <a:buNone/>
              <a:tabLst/>
            </a:pPr>
            <a:r>
              <a:rPr kumimoji="0" lang="es-PE" altLang="es-PE" sz="2800" b="1" i="0" u="none" strike="noStrike" cap="none" normalizeH="0" baseline="0">
                <a:ln>
                  <a:noFill/>
                </a:ln>
                <a:solidFill>
                  <a:schemeClr val="bg1"/>
                </a:solidFill>
                <a:effectLst/>
                <a:highlight>
                  <a:srgbClr val="006666"/>
                </a:highlight>
                <a:latin typeface="Arial" panose="020B0604020202020204" pitchFamily="34" charset="0"/>
                <a:ea typeface="Times New Roman" panose="02020603050405020304" pitchFamily="18" charset="0"/>
              </a:rPr>
              <a:t>1.Roca Dura</a:t>
            </a:r>
            <a:endParaRPr kumimoji="0" lang="es-PE" altLang="es-PE" sz="2800" b="1" i="0" u="none" strike="noStrike" cap="none" normalizeH="0" baseline="0">
              <a:ln>
                <a:noFill/>
              </a:ln>
              <a:solidFill>
                <a:schemeClr val="bg1"/>
              </a:solidFill>
              <a:effectLst/>
              <a:highlight>
                <a:srgbClr val="006666"/>
              </a:highlight>
              <a:latin typeface="Arial" panose="020B0604020202020204" pitchFamily="34" charset="0"/>
            </a:endParaRPr>
          </a:p>
          <a:p>
            <a:pPr marL="0" marR="0" lvl="0" indent="133350" algn="just" defTabSz="914400" rtl="0" eaLnBrk="0" fontAlgn="base" latinLnBrk="0" hangingPunct="0">
              <a:lnSpc>
                <a:spcPct val="90000"/>
              </a:lnSpc>
              <a:spcBef>
                <a:spcPct val="0"/>
              </a:spcBef>
              <a:spcAft>
                <a:spcPts val="600"/>
              </a:spcAft>
              <a:buClrTx/>
              <a:buSzTx/>
              <a:buFontTx/>
              <a:buNone/>
              <a:tabLst/>
            </a:pPr>
            <a:r>
              <a:rPr kumimoji="0" lang="es-PE" altLang="es-PE" sz="2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Para hallar el costo de perforación por metro de avance en este tipo de roca, se efectuó los cálculos de costos de perforación en el Crucero 74 S, </a:t>
            </a:r>
            <a:r>
              <a:rPr kumimoji="0" lang="es-PE" altLang="es-PE" sz="2800" b="0" i="0" u="none" strike="noStrike" cap="none" normalizeH="0" baseline="0" err="1">
                <a:ln>
                  <a:noFill/>
                </a:ln>
                <a:solidFill>
                  <a:schemeClr val="tx1"/>
                </a:solidFill>
                <a:effectLst/>
                <a:latin typeface="Arial" panose="020B0604020202020204" pitchFamily="34" charset="0"/>
                <a:ea typeface="Times New Roman" panose="02020603050405020304" pitchFamily="18" charset="0"/>
              </a:rPr>
              <a:t>Nv</a:t>
            </a:r>
            <a:r>
              <a:rPr kumimoji="0" lang="es-PE" altLang="es-PE" sz="2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 74, tipo de roca dura; Sección del frente de 7 ft x 8 ft, haciendo un área total de 56 ft</a:t>
            </a:r>
            <a:r>
              <a:rPr kumimoji="0" lang="es-PE" altLang="es-PE" sz="2800" b="0" i="0" u="none" strike="noStrike" cap="none" normalizeH="0" baseline="30000">
                <a:ln>
                  <a:noFill/>
                </a:ln>
                <a:solidFill>
                  <a:schemeClr val="tx1"/>
                </a:solidFill>
                <a:effectLst/>
                <a:latin typeface="Arial" panose="020B0604020202020204" pitchFamily="34" charset="0"/>
                <a:ea typeface="Times New Roman" panose="02020603050405020304" pitchFamily="18" charset="0"/>
              </a:rPr>
              <a:t>2</a:t>
            </a:r>
            <a:r>
              <a:rPr kumimoji="0" lang="es-PE" altLang="es-PE" sz="2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 con 35 taladros de 4 ft. c/u obteniéndose un avance promedio de 1.10 </a:t>
            </a:r>
            <a:r>
              <a:rPr kumimoji="0" lang="es-PE" altLang="es-PE" sz="2800" b="0" i="0" u="none" strike="noStrike" cap="none" normalizeH="0" baseline="0" err="1">
                <a:ln>
                  <a:noFill/>
                </a:ln>
                <a:solidFill>
                  <a:schemeClr val="tx1"/>
                </a:solidFill>
                <a:effectLst/>
                <a:latin typeface="Arial" panose="020B0604020202020204" pitchFamily="34" charset="0"/>
                <a:ea typeface="Times New Roman" panose="02020603050405020304" pitchFamily="18" charset="0"/>
              </a:rPr>
              <a:t>mts</a:t>
            </a:r>
            <a:r>
              <a:rPr kumimoji="0" lang="es-PE" altLang="es-PE" sz="2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 Por disparo. </a:t>
            </a:r>
            <a:endParaRPr kumimoji="0" lang="es-PE" altLang="es-PE" sz="2800" b="0" i="0" u="none" strike="noStrike" cap="none" normalizeH="0" baseline="0">
              <a:ln>
                <a:noFill/>
              </a:ln>
              <a:solidFill>
                <a:schemeClr val="tx1"/>
              </a:solidFill>
              <a:effectLst/>
              <a:latin typeface="Arial" panose="020B0604020202020204" pitchFamily="34" charset="0"/>
            </a:endParaRPr>
          </a:p>
        </p:txBody>
      </p:sp>
      <p:sp>
        <p:nvSpPr>
          <p:cNvPr id="5" name="Marcador de fecha 5">
            <a:extLst>
              <a:ext uri="{FF2B5EF4-FFF2-40B4-BE49-F238E27FC236}">
                <a16:creationId xmlns:a16="http://schemas.microsoft.com/office/drawing/2014/main" id="{092CC15B-6842-435C-AEBE-C26C2013B4AE}"/>
              </a:ext>
            </a:extLst>
          </p:cNvPr>
          <p:cNvSpPr>
            <a:spLocks noGrp="1"/>
          </p:cNvSpPr>
          <p:nvPr>
            <p:ph type="dt" sz="half" idx="10"/>
          </p:nvPr>
        </p:nvSpPr>
        <p:spPr>
          <a:xfrm>
            <a:off x="8047083" y="6356350"/>
            <a:ext cx="2556791" cy="365125"/>
          </a:xfrm>
          <a:noFill/>
        </p:spPr>
        <p:txBody>
          <a:bodyPr vert="horz" lIns="91440" tIns="45720" rIns="91440" bIns="45720" rtlCol="0" anchor="ctr">
            <a:normAutofit/>
          </a:bodyPr>
          <a:lstStyle/>
          <a:p>
            <a:pPr algn="r">
              <a:spcAft>
                <a:spcPts val="600"/>
              </a:spcAft>
            </a:pPr>
            <a:fld id="{67632E11-0630-419B-AFE5-97D8CCB20015}" type="datetime1">
              <a:rPr lang="en-US" smtClean="0"/>
              <a:pPr algn="r">
                <a:spcAft>
                  <a:spcPts val="600"/>
                </a:spcAft>
              </a:pPr>
              <a:t>11/8/2023</a:t>
            </a:fld>
            <a:endParaRPr lang="en-US"/>
          </a:p>
        </p:txBody>
      </p:sp>
      <p:sp>
        <p:nvSpPr>
          <p:cNvPr id="6" name="Marcador de número de diapositiva 3">
            <a:extLst>
              <a:ext uri="{FF2B5EF4-FFF2-40B4-BE49-F238E27FC236}">
                <a16:creationId xmlns:a16="http://schemas.microsoft.com/office/drawing/2014/main" id="{C150E1F1-A323-4FF2-BF1C-D5DFB631B8F5}"/>
              </a:ext>
            </a:extLst>
          </p:cNvPr>
          <p:cNvSpPr>
            <a:spLocks noGrp="1"/>
          </p:cNvSpPr>
          <p:nvPr>
            <p:ph type="sldNum" sz="quarter" idx="12"/>
          </p:nvPr>
        </p:nvSpPr>
        <p:spPr>
          <a:xfrm>
            <a:off x="10926476" y="6356350"/>
            <a:ext cx="625443" cy="365125"/>
          </a:xfrm>
          <a:noFill/>
        </p:spPr>
        <p:txBody>
          <a:bodyPr vert="horz" lIns="91440" tIns="45720" rIns="91440" bIns="45720" rtlCol="0" anchor="ctr">
            <a:normAutofit/>
          </a:bodyPr>
          <a:lstStyle/>
          <a:p>
            <a:pPr algn="l">
              <a:spcAft>
                <a:spcPts val="600"/>
              </a:spcAft>
            </a:pPr>
            <a:fld id="{5981010B-86DA-4ADF-9F27-44166A92FBA2}" type="slidenum">
              <a:rPr lang="en-US" smtClean="0"/>
              <a:pPr algn="l">
                <a:spcAft>
                  <a:spcPts val="600"/>
                </a:spcAft>
              </a:pPr>
              <a:t>12</a:t>
            </a:fld>
            <a:endParaRPr lang="en-US"/>
          </a:p>
        </p:txBody>
      </p:sp>
    </p:spTree>
    <p:extLst>
      <p:ext uri="{BB962C8B-B14F-4D97-AF65-F5344CB8AC3E}">
        <p14:creationId xmlns:p14="http://schemas.microsoft.com/office/powerpoint/2010/main" val="273902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0230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1.Roca 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5" y="3244334"/>
            <a:ext cx="2355272"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6C694523-AEA9-40C6-A7B5-CA3EB8494549}"/>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4D4EE2FB-8E76-4281-83D7-2B4E09BBC084}"/>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13</a:t>
            </a:fld>
            <a:endParaRPr lang="es-PE"/>
          </a:p>
        </p:txBody>
      </p:sp>
      <p:sp>
        <p:nvSpPr>
          <p:cNvPr id="3" name="Rectángulo 2">
            <a:extLst>
              <a:ext uri="{FF2B5EF4-FFF2-40B4-BE49-F238E27FC236}">
                <a16:creationId xmlns:a16="http://schemas.microsoft.com/office/drawing/2014/main" id="{B1BF44CD-C54B-5D07-C071-E1B7BE05F5C8}"/>
              </a:ext>
            </a:extLst>
          </p:cNvPr>
          <p:cNvSpPr/>
          <p:nvPr/>
        </p:nvSpPr>
        <p:spPr>
          <a:xfrm>
            <a:off x="2797879" y="585216"/>
            <a:ext cx="6451762" cy="605269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16EB30EE-E545-ED44-0DE9-517126ABA86B}"/>
              </a:ext>
            </a:extLst>
          </p:cNvPr>
          <p:cNvPicPr>
            <a:picLocks noChangeAspect="1"/>
          </p:cNvPicPr>
          <p:nvPr/>
        </p:nvPicPr>
        <p:blipFill>
          <a:blip r:embed="rId2"/>
          <a:stretch>
            <a:fillRect/>
          </a:stretch>
        </p:blipFill>
        <p:spPr>
          <a:xfrm>
            <a:off x="2942359" y="924940"/>
            <a:ext cx="5527386" cy="5749430"/>
          </a:xfrm>
          <a:prstGeom prst="rect">
            <a:avLst/>
          </a:prstGeom>
        </p:spPr>
      </p:pic>
    </p:spTree>
    <p:extLst>
      <p:ext uri="{BB962C8B-B14F-4D97-AF65-F5344CB8AC3E}">
        <p14:creationId xmlns:p14="http://schemas.microsoft.com/office/powerpoint/2010/main" val="81545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0230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1.Roca 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983BF122-F496-4B25-B7EF-9F1B12734610}"/>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9ED24A3B-22FC-4C56-8E43-A11EC731542E}"/>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14</a:t>
            </a:fld>
            <a:endParaRPr lang="es-PE"/>
          </a:p>
        </p:txBody>
      </p:sp>
      <p:sp>
        <p:nvSpPr>
          <p:cNvPr id="2" name="Rectángulo 1">
            <a:extLst>
              <a:ext uri="{FF2B5EF4-FFF2-40B4-BE49-F238E27FC236}">
                <a16:creationId xmlns:a16="http://schemas.microsoft.com/office/drawing/2014/main" id="{AFFB3EC1-1197-91CF-4DBD-CEB2BE0CD8BE}"/>
              </a:ext>
            </a:extLst>
          </p:cNvPr>
          <p:cNvSpPr/>
          <p:nvPr/>
        </p:nvSpPr>
        <p:spPr>
          <a:xfrm>
            <a:off x="2732521" y="220091"/>
            <a:ext cx="6186192" cy="641781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3" name="Imagen 2">
            <a:extLst>
              <a:ext uri="{FF2B5EF4-FFF2-40B4-BE49-F238E27FC236}">
                <a16:creationId xmlns:a16="http://schemas.microsoft.com/office/drawing/2014/main" id="{5AB3E656-0748-5620-9279-24DFA7565C68}"/>
              </a:ext>
            </a:extLst>
          </p:cNvPr>
          <p:cNvPicPr>
            <a:picLocks noChangeAspect="1"/>
          </p:cNvPicPr>
          <p:nvPr/>
        </p:nvPicPr>
        <p:blipFill>
          <a:blip r:embed="rId2"/>
          <a:stretch>
            <a:fillRect/>
          </a:stretch>
        </p:blipFill>
        <p:spPr>
          <a:xfrm>
            <a:off x="2732521" y="383309"/>
            <a:ext cx="5985164" cy="6091382"/>
          </a:xfrm>
          <a:prstGeom prst="rect">
            <a:avLst/>
          </a:prstGeom>
        </p:spPr>
      </p:pic>
    </p:spTree>
    <p:extLst>
      <p:ext uri="{BB962C8B-B14F-4D97-AF65-F5344CB8AC3E}">
        <p14:creationId xmlns:p14="http://schemas.microsoft.com/office/powerpoint/2010/main" val="557755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0230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1.Roca 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B210898F-E360-417A-862A-B18D18A85E87}"/>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361799DE-8722-4892-8559-693D027D95BD}"/>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15</a:t>
            </a:fld>
            <a:endParaRPr lang="es-PE"/>
          </a:p>
        </p:txBody>
      </p:sp>
      <p:sp>
        <p:nvSpPr>
          <p:cNvPr id="3" name="Rectángulo 2">
            <a:extLst>
              <a:ext uri="{FF2B5EF4-FFF2-40B4-BE49-F238E27FC236}">
                <a16:creationId xmlns:a16="http://schemas.microsoft.com/office/drawing/2014/main" id="{062972DC-F8AF-9A0C-18B8-EE18C705535A}"/>
              </a:ext>
            </a:extLst>
          </p:cNvPr>
          <p:cNvSpPr/>
          <p:nvPr/>
        </p:nvSpPr>
        <p:spPr>
          <a:xfrm>
            <a:off x="2732521" y="220091"/>
            <a:ext cx="6610262" cy="651201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13B878E1-BBE8-6DFE-F687-04A3C5B942A7}"/>
              </a:ext>
            </a:extLst>
          </p:cNvPr>
          <p:cNvPicPr>
            <a:picLocks noChangeAspect="1"/>
          </p:cNvPicPr>
          <p:nvPr/>
        </p:nvPicPr>
        <p:blipFill>
          <a:blip r:embed="rId2"/>
          <a:stretch>
            <a:fillRect/>
          </a:stretch>
        </p:blipFill>
        <p:spPr>
          <a:xfrm>
            <a:off x="2997199" y="258263"/>
            <a:ext cx="6197602" cy="6710805"/>
          </a:xfrm>
          <a:prstGeom prst="rect">
            <a:avLst/>
          </a:prstGeom>
        </p:spPr>
      </p:pic>
    </p:spTree>
    <p:extLst>
      <p:ext uri="{BB962C8B-B14F-4D97-AF65-F5344CB8AC3E}">
        <p14:creationId xmlns:p14="http://schemas.microsoft.com/office/powerpoint/2010/main" val="5042540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DA6EBFC0-86DA-49FB-9DB6-4EEA753FF040}"/>
              </a:ext>
            </a:extLst>
          </p:cNvPr>
          <p:cNvSpPr txBox="1"/>
          <p:nvPr/>
        </p:nvSpPr>
        <p:spPr>
          <a:xfrm>
            <a:off x="369455" y="217162"/>
            <a:ext cx="10501745" cy="400110"/>
          </a:xfrm>
          <a:prstGeom prst="rect">
            <a:avLst/>
          </a:prstGeom>
          <a:solidFill>
            <a:srgbClr val="006666"/>
          </a:solidFill>
        </p:spPr>
        <p:txBody>
          <a:bodyPr wrap="square">
            <a:spAutoFit/>
          </a:bodyPr>
          <a:lstStyle/>
          <a:p>
            <a:pPr>
              <a:spcAft>
                <a:spcPts val="600"/>
              </a:spcAft>
            </a:pPr>
            <a:r>
              <a:rPr lang="es-PE" sz="2000" b="1" dirty="0">
                <a:solidFill>
                  <a:schemeClr val="bg1"/>
                </a:solidFill>
                <a:effectLst/>
                <a:latin typeface="Arial" panose="020B0604020202020204" pitchFamily="34" charset="0"/>
                <a:ea typeface="Times New Roman" panose="02020603050405020304" pitchFamily="18" charset="0"/>
                <a:cs typeface="Arial" panose="020B0604020202020204" pitchFamily="34" charset="0"/>
              </a:rPr>
              <a:t>2.6. CÁLCULOS DE COSTOS DE PERFORACIÓN EN DIFERENTES TIPOS DE ROCA</a:t>
            </a:r>
            <a:endParaRPr lang="es-PE" sz="2000" dirty="0">
              <a:solidFill>
                <a:schemeClr val="bg1"/>
              </a:solidFill>
              <a:effectLst/>
              <a:latin typeface="Arial" panose="020B0604020202020204" pitchFamily="34" charset="0"/>
              <a:ea typeface="Times New Roman" panose="02020603050405020304" pitchFamily="18" charset="0"/>
              <a:cs typeface="Arial" panose="020B0604020202020204" pitchFamily="34" charset="0"/>
            </a:endParaRPr>
          </a:p>
        </p:txBody>
      </p:sp>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0230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1.Roca 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65ABA973-F435-4266-95B3-8244FAEB8973}"/>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8323CD83-16D6-45C3-93A5-654153A0CC78}"/>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16</a:t>
            </a:fld>
            <a:endParaRPr lang="es-PE"/>
          </a:p>
        </p:txBody>
      </p:sp>
      <p:sp>
        <p:nvSpPr>
          <p:cNvPr id="2" name="Rectángulo 1">
            <a:extLst>
              <a:ext uri="{FF2B5EF4-FFF2-40B4-BE49-F238E27FC236}">
                <a16:creationId xmlns:a16="http://schemas.microsoft.com/office/drawing/2014/main" id="{024106A2-2786-4FA8-58CC-60B5EE4D9734}"/>
              </a:ext>
            </a:extLst>
          </p:cNvPr>
          <p:cNvSpPr/>
          <p:nvPr/>
        </p:nvSpPr>
        <p:spPr>
          <a:xfrm>
            <a:off x="3057235" y="663408"/>
            <a:ext cx="5689200" cy="605269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775F5C93-1213-3538-FB8C-1BEF1CBBC7E0}"/>
              </a:ext>
            </a:extLst>
          </p:cNvPr>
          <p:cNvPicPr>
            <a:picLocks noChangeAspect="1"/>
          </p:cNvPicPr>
          <p:nvPr/>
        </p:nvPicPr>
        <p:blipFill>
          <a:blip r:embed="rId2"/>
          <a:stretch>
            <a:fillRect/>
          </a:stretch>
        </p:blipFill>
        <p:spPr>
          <a:xfrm>
            <a:off x="3130387" y="694108"/>
            <a:ext cx="5235861" cy="6240728"/>
          </a:xfrm>
          <a:prstGeom prst="rect">
            <a:avLst/>
          </a:prstGeom>
        </p:spPr>
      </p:pic>
    </p:spTree>
    <p:extLst>
      <p:ext uri="{BB962C8B-B14F-4D97-AF65-F5344CB8AC3E}">
        <p14:creationId xmlns:p14="http://schemas.microsoft.com/office/powerpoint/2010/main" val="3446163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0230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1.Roca 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CE2B7214-5667-4CCC-86AE-6273EBE57012}"/>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74509B84-1350-47A4-A43D-00C85C9FAB06}"/>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17</a:t>
            </a:fld>
            <a:endParaRPr lang="es-PE"/>
          </a:p>
        </p:txBody>
      </p:sp>
      <p:sp>
        <p:nvSpPr>
          <p:cNvPr id="2" name="Rectángulo 1">
            <a:extLst>
              <a:ext uri="{FF2B5EF4-FFF2-40B4-BE49-F238E27FC236}">
                <a16:creationId xmlns:a16="http://schemas.microsoft.com/office/drawing/2014/main" id="{C91D58D7-B47E-CFB5-A1D1-695252F25CBD}"/>
              </a:ext>
            </a:extLst>
          </p:cNvPr>
          <p:cNvSpPr/>
          <p:nvPr/>
        </p:nvSpPr>
        <p:spPr>
          <a:xfrm>
            <a:off x="3198114" y="1577010"/>
            <a:ext cx="5641086" cy="339255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3" name="Imagen 2">
            <a:extLst>
              <a:ext uri="{FF2B5EF4-FFF2-40B4-BE49-F238E27FC236}">
                <a16:creationId xmlns:a16="http://schemas.microsoft.com/office/drawing/2014/main" id="{86F022A4-A5A5-578B-CD50-7AE02869033B}"/>
              </a:ext>
            </a:extLst>
          </p:cNvPr>
          <p:cNvPicPr>
            <a:picLocks noChangeAspect="1"/>
          </p:cNvPicPr>
          <p:nvPr/>
        </p:nvPicPr>
        <p:blipFill>
          <a:blip r:embed="rId2"/>
          <a:stretch>
            <a:fillRect/>
          </a:stretch>
        </p:blipFill>
        <p:spPr>
          <a:xfrm>
            <a:off x="3271266" y="1760982"/>
            <a:ext cx="5039868" cy="3336036"/>
          </a:xfrm>
          <a:prstGeom prst="rect">
            <a:avLst/>
          </a:prstGeom>
        </p:spPr>
      </p:pic>
    </p:spTree>
    <p:extLst>
      <p:ext uri="{BB962C8B-B14F-4D97-AF65-F5344CB8AC3E}">
        <p14:creationId xmlns:p14="http://schemas.microsoft.com/office/powerpoint/2010/main" val="882246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0230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1.Roca 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923330"/>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RESUMEN COSTOS INDIRECTOS </a:t>
            </a:r>
            <a:r>
              <a:rPr lang="es-PE" b="1" dirty="0">
                <a:latin typeface="Times New Roman" panose="02020603050405020304" pitchFamily="18" charset="0"/>
                <a:ea typeface="Times New Roman" panose="02020603050405020304" pitchFamily="18" charset="0"/>
              </a:rPr>
              <a:t>Y DIRECTOS</a:t>
            </a:r>
            <a:endParaRPr lang="es-PE" sz="1800" dirty="0">
              <a:effectLst/>
              <a:latin typeface="Times New Roman" panose="02020603050405020304" pitchFamily="18" charset="0"/>
              <a:ea typeface="Times New Roman" panose="02020603050405020304" pitchFamily="18" charset="0"/>
            </a:endParaRPr>
          </a:p>
        </p:txBody>
      </p:sp>
      <p:sp>
        <p:nvSpPr>
          <p:cNvPr id="9" name="CuadroTexto 8">
            <a:extLst>
              <a:ext uri="{FF2B5EF4-FFF2-40B4-BE49-F238E27FC236}">
                <a16:creationId xmlns:a16="http://schemas.microsoft.com/office/drawing/2014/main" id="{E4111BF6-C214-4E77-A1DD-3C1C437CE0F8}"/>
              </a:ext>
            </a:extLst>
          </p:cNvPr>
          <p:cNvSpPr txBox="1"/>
          <p:nvPr/>
        </p:nvSpPr>
        <p:spPr>
          <a:xfrm>
            <a:off x="8035493" y="4946181"/>
            <a:ext cx="3528004" cy="646331"/>
          </a:xfrm>
          <a:prstGeom prst="rect">
            <a:avLst/>
          </a:prstGeom>
          <a:noFill/>
        </p:spPr>
        <p:txBody>
          <a:bodyPr wrap="square">
            <a:spAutoFit/>
          </a:bodyPr>
          <a:lstStyle/>
          <a:p>
            <a:pPr marL="449580"/>
            <a:r>
              <a:rPr lang="es-PE" sz="1800" dirty="0">
                <a:effectLst/>
                <a:latin typeface="Times New Roman" panose="02020603050405020304" pitchFamily="18" charset="0"/>
                <a:ea typeface="Times New Roman" panose="02020603050405020304" pitchFamily="18" charset="0"/>
              </a:rPr>
              <a:t>Del  costo total hallado el 35% representa el costo de barrenos. </a:t>
            </a:r>
          </a:p>
        </p:txBody>
      </p:sp>
      <p:sp>
        <p:nvSpPr>
          <p:cNvPr id="10" name="Marcador de fecha 5">
            <a:extLst>
              <a:ext uri="{FF2B5EF4-FFF2-40B4-BE49-F238E27FC236}">
                <a16:creationId xmlns:a16="http://schemas.microsoft.com/office/drawing/2014/main" id="{EA74A1EB-F09C-41D9-A867-5C6C326EC423}"/>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721BE3D0-8504-4D79-BC54-6CC5717745E9}"/>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18</a:t>
            </a:fld>
            <a:endParaRPr lang="es-PE"/>
          </a:p>
        </p:txBody>
      </p:sp>
      <p:sp>
        <p:nvSpPr>
          <p:cNvPr id="3" name="Rectángulo 2">
            <a:extLst>
              <a:ext uri="{FF2B5EF4-FFF2-40B4-BE49-F238E27FC236}">
                <a16:creationId xmlns:a16="http://schemas.microsoft.com/office/drawing/2014/main" id="{827852B6-EE39-5C4A-717D-656AB6FA5C4A}"/>
              </a:ext>
            </a:extLst>
          </p:cNvPr>
          <p:cNvSpPr/>
          <p:nvPr/>
        </p:nvSpPr>
        <p:spPr>
          <a:xfrm>
            <a:off x="2732521" y="220091"/>
            <a:ext cx="5039868" cy="605269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F32957AD-CD2E-CC37-8591-2F234DD0327E}"/>
              </a:ext>
            </a:extLst>
          </p:cNvPr>
          <p:cNvPicPr>
            <a:picLocks noChangeAspect="1"/>
          </p:cNvPicPr>
          <p:nvPr/>
        </p:nvPicPr>
        <p:blipFill>
          <a:blip r:embed="rId2"/>
          <a:stretch>
            <a:fillRect/>
          </a:stretch>
        </p:blipFill>
        <p:spPr>
          <a:xfrm>
            <a:off x="2793004" y="357378"/>
            <a:ext cx="5039868" cy="6143244"/>
          </a:xfrm>
          <a:prstGeom prst="rect">
            <a:avLst/>
          </a:prstGeom>
        </p:spPr>
      </p:pic>
    </p:spTree>
    <p:extLst>
      <p:ext uri="{BB962C8B-B14F-4D97-AF65-F5344CB8AC3E}">
        <p14:creationId xmlns:p14="http://schemas.microsoft.com/office/powerpoint/2010/main" val="29239459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lowchart: Document 13">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adroTexto 6">
            <a:extLst>
              <a:ext uri="{FF2B5EF4-FFF2-40B4-BE49-F238E27FC236}">
                <a16:creationId xmlns:a16="http://schemas.microsoft.com/office/drawing/2014/main" id="{DA6EBFC0-86DA-49FB-9DB6-4EEA753FF040}"/>
              </a:ext>
            </a:extLst>
          </p:cNvPr>
          <p:cNvSpPr txBox="1"/>
          <p:nvPr/>
        </p:nvSpPr>
        <p:spPr>
          <a:xfrm>
            <a:off x="838200" y="1711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dirty="0">
                <a:solidFill>
                  <a:srgbClr val="FFFFFF"/>
                </a:solidFill>
                <a:effectLst/>
                <a:latin typeface="+mj-lt"/>
                <a:ea typeface="+mj-ea"/>
                <a:cs typeface="+mj-cs"/>
              </a:rPr>
              <a:t>EJEMPLO PRATICO 02</a:t>
            </a:r>
            <a:endParaRPr lang="en-US" sz="3200" kern="1200" dirty="0">
              <a:solidFill>
                <a:srgbClr val="FFFFFF"/>
              </a:solidFill>
              <a:effectLst/>
              <a:latin typeface="+mj-lt"/>
              <a:ea typeface="+mj-ea"/>
              <a:cs typeface="+mj-cs"/>
            </a:endParaRPr>
          </a:p>
        </p:txBody>
      </p:sp>
      <p:sp>
        <p:nvSpPr>
          <p:cNvPr id="9" name="CuadroTexto 8">
            <a:extLst>
              <a:ext uri="{FF2B5EF4-FFF2-40B4-BE49-F238E27FC236}">
                <a16:creationId xmlns:a16="http://schemas.microsoft.com/office/drawing/2014/main" id="{FD150D0A-638E-457C-A100-DC9264AF9D63}"/>
              </a:ext>
            </a:extLst>
          </p:cNvPr>
          <p:cNvSpPr txBox="1"/>
          <p:nvPr/>
        </p:nvSpPr>
        <p:spPr>
          <a:xfrm>
            <a:off x="4206875" y="639763"/>
            <a:ext cx="7346950" cy="1646238"/>
          </a:xfrm>
          <a:prstGeom prst="rect">
            <a:avLst/>
          </a:prstGeom>
          <a:noFill/>
        </p:spPr>
        <p:txBody>
          <a:bodyPr wrap="square" anchor="t">
            <a:normAutofit lnSpcReduction="10000"/>
          </a:bodyPr>
          <a:lstStyle/>
          <a:p>
            <a:pPr indent="133350">
              <a:spcAft>
                <a:spcPts val="600"/>
              </a:spcAft>
            </a:pPr>
            <a:r>
              <a:rPr lang="es-PE" sz="2800" dirty="0">
                <a:effectLst/>
                <a:latin typeface="Times New Roman" panose="02020603050405020304" pitchFamily="18" charset="0"/>
                <a:ea typeface="Times New Roman" panose="02020603050405020304" pitchFamily="18" charset="0"/>
              </a:rPr>
              <a:t>Los costos están expresados en dólares, debido a que esta unidad monetaria es la más estable. En </a:t>
            </a:r>
            <a:r>
              <a:rPr lang="es-PE" sz="2800" dirty="0">
                <a:latin typeface="Times New Roman" panose="02020603050405020304" pitchFamily="18" charset="0"/>
                <a:ea typeface="Times New Roman" panose="02020603050405020304" pitchFamily="18" charset="0"/>
              </a:rPr>
              <a:t>Febrero</a:t>
            </a:r>
            <a:r>
              <a:rPr lang="es-PE" sz="2800" dirty="0">
                <a:effectLst/>
                <a:latin typeface="Times New Roman" panose="02020603050405020304" pitchFamily="18" charset="0"/>
                <a:ea typeface="Times New Roman" panose="02020603050405020304" pitchFamily="18" charset="0"/>
              </a:rPr>
              <a:t> de </a:t>
            </a:r>
            <a:r>
              <a:rPr lang="es-PE" sz="2800" dirty="0">
                <a:latin typeface="Times New Roman" panose="02020603050405020304" pitchFamily="18" charset="0"/>
                <a:ea typeface="Times New Roman" panose="02020603050405020304" pitchFamily="18" charset="0"/>
              </a:rPr>
              <a:t>2021</a:t>
            </a:r>
            <a:r>
              <a:rPr lang="es-PE" sz="2800" dirty="0">
                <a:effectLst/>
                <a:latin typeface="Times New Roman" panose="02020603050405020304" pitchFamily="18" charset="0"/>
                <a:ea typeface="Times New Roman" panose="02020603050405020304" pitchFamily="18" charset="0"/>
              </a:rPr>
              <a:t>, el cambio fue US$ 1.00 = I/3.643.</a:t>
            </a:r>
          </a:p>
        </p:txBody>
      </p:sp>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4206875" y="2354263"/>
            <a:ext cx="7346950" cy="3865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lnSpcReduction="10000"/>
          </a:bodyPr>
          <a:lstStyle/>
          <a:p>
            <a:pPr marL="0" marR="0" lvl="0" indent="0" algn="l" defTabSz="914400" rtl="0" eaLnBrk="0" fontAlgn="base" latinLnBrk="0" hangingPunct="0">
              <a:lnSpc>
                <a:spcPct val="90000"/>
              </a:lnSpc>
              <a:spcBef>
                <a:spcPct val="0"/>
              </a:spcBef>
              <a:spcAft>
                <a:spcPts val="600"/>
              </a:spcAft>
              <a:buClrTx/>
              <a:buSzTx/>
              <a:buFontTx/>
              <a:buNone/>
              <a:tabLst/>
            </a:pPr>
            <a:r>
              <a:rPr lang="es-PE" altLang="es-PE" sz="2800" b="1" dirty="0">
                <a:solidFill>
                  <a:schemeClr val="bg1"/>
                </a:solidFill>
                <a:highlight>
                  <a:srgbClr val="006666"/>
                </a:highlight>
                <a:latin typeface="Arial" panose="020B0604020202020204" pitchFamily="34" charset="0"/>
                <a:ea typeface="Times New Roman" panose="02020603050405020304" pitchFamily="18" charset="0"/>
              </a:rPr>
              <a:t>2</a:t>
            </a:r>
            <a:r>
              <a:rPr kumimoji="0" lang="es-PE" altLang="es-PE" sz="28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Semidura</a:t>
            </a:r>
            <a:endParaRPr kumimoji="0" lang="es-PE" altLang="es-PE" sz="2800" b="1" i="0" u="none" strike="noStrike" cap="none" normalizeH="0" baseline="0" dirty="0">
              <a:ln>
                <a:noFill/>
              </a:ln>
              <a:solidFill>
                <a:schemeClr val="bg1"/>
              </a:solidFill>
              <a:effectLst/>
              <a:highlight>
                <a:srgbClr val="006666"/>
              </a:highligh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Los cálculos de perforación por metro de avance en este tipo de roca, se efectuó los cálculos de costos  de perforación en la Galería 178Nw, </a:t>
            </a:r>
            <a:r>
              <a:rPr kumimoji="0" lang="es-PE" altLang="es-PE" sz="2800" b="0" i="0" u="none" strike="noStrike" cap="none" normalizeH="0" baseline="0" dirty="0" err="1">
                <a:ln>
                  <a:noFill/>
                </a:ln>
                <a:solidFill>
                  <a:schemeClr val="tx1"/>
                </a:solidFill>
                <a:effectLst/>
                <a:latin typeface="Arial" panose="020B0604020202020204" pitchFamily="34" charset="0"/>
                <a:ea typeface="Times New Roman" panose="02020603050405020304" pitchFamily="18" charset="0"/>
              </a:rPr>
              <a:t>Nv</a:t>
            </a: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125, tipo de roca Semidura: sección de la labor 7 ft. X 8 ft, haciendo un área total de 56 ft</a:t>
            </a:r>
            <a:r>
              <a:rPr kumimoji="0" lang="es-PE" altLang="es-PE" sz="2800" b="0" i="0" u="none" strike="noStrike" cap="none" normalizeH="0" baseline="30000" dirty="0">
                <a:ln>
                  <a:noFill/>
                </a:ln>
                <a:solidFill>
                  <a:schemeClr val="tx1"/>
                </a:solidFill>
                <a:effectLst/>
                <a:latin typeface="Arial" panose="020B0604020202020204" pitchFamily="34" charset="0"/>
                <a:ea typeface="Times New Roman" panose="02020603050405020304" pitchFamily="18" charset="0"/>
              </a:rPr>
              <a:t>2</a:t>
            </a: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con 28 taladros de 5 ft. c/u obteniéndose un avance promedio de 1.20 </a:t>
            </a:r>
            <a:r>
              <a:rPr kumimoji="0" lang="es-PE" altLang="es-PE" sz="2800" b="0" i="0" u="none" strike="noStrike" cap="none" normalizeH="0" baseline="0" dirty="0" err="1">
                <a:ln>
                  <a:noFill/>
                </a:ln>
                <a:solidFill>
                  <a:schemeClr val="tx1"/>
                </a:solidFill>
                <a:effectLst/>
                <a:latin typeface="Arial" panose="020B0604020202020204" pitchFamily="34" charset="0"/>
                <a:ea typeface="Times New Roman" panose="02020603050405020304" pitchFamily="18" charset="0"/>
              </a:rPr>
              <a:t>mts</a:t>
            </a: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Por disparo. </a:t>
            </a:r>
            <a:endParaRPr kumimoji="0" lang="es-PE" altLang="es-PE" sz="4000" b="0" i="0" u="none" strike="noStrike" cap="none" normalizeH="0" baseline="0" dirty="0">
              <a:ln>
                <a:noFill/>
              </a:ln>
              <a:solidFill>
                <a:schemeClr val="tx1"/>
              </a:solidFill>
              <a:effectLst/>
              <a:latin typeface="Arial" panose="020B0604020202020204" pitchFamily="34" charset="0"/>
            </a:endParaRPr>
          </a:p>
        </p:txBody>
      </p:sp>
      <p:sp>
        <p:nvSpPr>
          <p:cNvPr id="5" name="Marcador de fecha 5">
            <a:extLst>
              <a:ext uri="{FF2B5EF4-FFF2-40B4-BE49-F238E27FC236}">
                <a16:creationId xmlns:a16="http://schemas.microsoft.com/office/drawing/2014/main" id="{092CC15B-6842-435C-AEBE-C26C2013B4AE}"/>
              </a:ext>
            </a:extLst>
          </p:cNvPr>
          <p:cNvSpPr>
            <a:spLocks noGrp="1"/>
          </p:cNvSpPr>
          <p:nvPr>
            <p:ph type="dt" sz="half" idx="10"/>
          </p:nvPr>
        </p:nvSpPr>
        <p:spPr>
          <a:xfrm>
            <a:off x="8047083" y="6356350"/>
            <a:ext cx="2556791" cy="365125"/>
          </a:xfrm>
          <a:noFill/>
        </p:spPr>
        <p:txBody>
          <a:bodyPr vert="horz" lIns="91440" tIns="45720" rIns="91440" bIns="45720" rtlCol="0" anchor="ctr">
            <a:normAutofit/>
          </a:bodyPr>
          <a:lstStyle/>
          <a:p>
            <a:pPr algn="r">
              <a:spcAft>
                <a:spcPts val="600"/>
              </a:spcAft>
            </a:pPr>
            <a:fld id="{67632E11-0630-419B-AFE5-97D8CCB20015}" type="datetime1">
              <a:rPr lang="en-US" smtClean="0"/>
              <a:pPr algn="r">
                <a:spcAft>
                  <a:spcPts val="600"/>
                </a:spcAft>
              </a:pPr>
              <a:t>11/8/2023</a:t>
            </a:fld>
            <a:endParaRPr lang="en-US"/>
          </a:p>
        </p:txBody>
      </p:sp>
      <p:sp>
        <p:nvSpPr>
          <p:cNvPr id="6" name="Marcador de número de diapositiva 3">
            <a:extLst>
              <a:ext uri="{FF2B5EF4-FFF2-40B4-BE49-F238E27FC236}">
                <a16:creationId xmlns:a16="http://schemas.microsoft.com/office/drawing/2014/main" id="{C150E1F1-A323-4FF2-BF1C-D5DFB631B8F5}"/>
              </a:ext>
            </a:extLst>
          </p:cNvPr>
          <p:cNvSpPr>
            <a:spLocks noGrp="1"/>
          </p:cNvSpPr>
          <p:nvPr>
            <p:ph type="sldNum" sz="quarter" idx="12"/>
          </p:nvPr>
        </p:nvSpPr>
        <p:spPr>
          <a:xfrm>
            <a:off x="10926476" y="6356350"/>
            <a:ext cx="625443" cy="365125"/>
          </a:xfrm>
          <a:noFill/>
        </p:spPr>
        <p:txBody>
          <a:bodyPr vert="horz" lIns="91440" tIns="45720" rIns="91440" bIns="45720" rtlCol="0" anchor="ctr">
            <a:normAutofit/>
          </a:bodyPr>
          <a:lstStyle/>
          <a:p>
            <a:pPr algn="l">
              <a:spcAft>
                <a:spcPts val="600"/>
              </a:spcAft>
            </a:pPr>
            <a:fld id="{5981010B-86DA-4ADF-9F27-44166A92FBA2}" type="slidenum">
              <a:rPr lang="en-US" smtClean="0"/>
              <a:pPr algn="l">
                <a:spcAft>
                  <a:spcPts val="600"/>
                </a:spcAft>
              </a:pPr>
              <a:t>19</a:t>
            </a:fld>
            <a:endParaRPr lang="en-US"/>
          </a:p>
        </p:txBody>
      </p:sp>
    </p:spTree>
    <p:extLst>
      <p:ext uri="{BB962C8B-B14F-4D97-AF65-F5344CB8AC3E}">
        <p14:creationId xmlns:p14="http://schemas.microsoft.com/office/powerpoint/2010/main" val="648876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87719" y="2766940"/>
            <a:ext cx="6667500" cy="844550"/>
          </a:xfrm>
        </p:spPr>
        <p:txBody>
          <a:bodyPr/>
          <a:lstStyle/>
          <a:p>
            <a:r>
              <a:rPr lang="es-ES" dirty="0">
                <a:solidFill>
                  <a:srgbClr val="00F3B5"/>
                </a:solidFill>
                <a:latin typeface="Prompt" panose="00000800000000000000" pitchFamily="2" charset="-34"/>
                <a:cs typeface="Prompt" panose="00000800000000000000" pitchFamily="2" charset="-34"/>
              </a:rPr>
              <a:t>Módulo 10</a:t>
            </a:r>
          </a:p>
        </p:txBody>
      </p:sp>
      <p:sp>
        <p:nvSpPr>
          <p:cNvPr id="5" name="CuadroTexto 4"/>
          <p:cNvSpPr txBox="1"/>
          <p:nvPr/>
        </p:nvSpPr>
        <p:spPr>
          <a:xfrm>
            <a:off x="1087719" y="3611490"/>
            <a:ext cx="8440329" cy="369332"/>
          </a:xfrm>
          <a:prstGeom prst="rect">
            <a:avLst/>
          </a:prstGeom>
          <a:noFill/>
        </p:spPr>
        <p:txBody>
          <a:bodyPr wrap="square" rtlCol="0">
            <a:spAutoFit/>
          </a:bodyPr>
          <a:lstStyle/>
          <a:p>
            <a:r>
              <a:rPr lang="es-PE" b="1" dirty="0">
                <a:solidFill>
                  <a:schemeClr val="bg1"/>
                </a:solidFill>
              </a:rPr>
              <a:t>GESTIÓN DE COSTOS Y PLANIFICACIÓN EN MINERÍA SUBTERRÁNEA</a:t>
            </a:r>
          </a:p>
        </p:txBody>
      </p:sp>
    </p:spTree>
    <p:extLst>
      <p:ext uri="{BB962C8B-B14F-4D97-AF65-F5344CB8AC3E}">
        <p14:creationId xmlns:p14="http://schemas.microsoft.com/office/powerpoint/2010/main" val="10713368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4" y="694108"/>
            <a:ext cx="268778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2</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a:t>
            </a: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Semid</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5" y="3244334"/>
            <a:ext cx="2355272"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A05ED185-0082-4F56-AE56-C196E48FDE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28812A33-31AE-4063-A921-FF103767945B}"/>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20</a:t>
            </a:fld>
            <a:endParaRPr lang="es-PE"/>
          </a:p>
        </p:txBody>
      </p:sp>
      <p:sp>
        <p:nvSpPr>
          <p:cNvPr id="2" name="Rectángulo 1">
            <a:extLst>
              <a:ext uri="{FF2B5EF4-FFF2-40B4-BE49-F238E27FC236}">
                <a16:creationId xmlns:a16="http://schemas.microsoft.com/office/drawing/2014/main" id="{81FB8FF8-87A6-B9B3-E3A3-5118680CD7B6}"/>
              </a:ext>
            </a:extLst>
          </p:cNvPr>
          <p:cNvSpPr/>
          <p:nvPr/>
        </p:nvSpPr>
        <p:spPr>
          <a:xfrm>
            <a:off x="3130387" y="308636"/>
            <a:ext cx="6199143" cy="624072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0430ABDC-6535-7A78-0199-7E6B92DB7DFE}"/>
              </a:ext>
            </a:extLst>
          </p:cNvPr>
          <p:cNvPicPr>
            <a:picLocks noChangeAspect="1"/>
          </p:cNvPicPr>
          <p:nvPr/>
        </p:nvPicPr>
        <p:blipFill rotWithShape="1">
          <a:blip r:embed="rId2"/>
          <a:srcRect r="-2849"/>
          <a:stretch/>
        </p:blipFill>
        <p:spPr>
          <a:xfrm>
            <a:off x="3228718" y="407985"/>
            <a:ext cx="6002480" cy="6240728"/>
          </a:xfrm>
          <a:prstGeom prst="rect">
            <a:avLst/>
          </a:prstGeom>
        </p:spPr>
      </p:pic>
    </p:spTree>
    <p:extLst>
      <p:ext uri="{BB962C8B-B14F-4D97-AF65-F5344CB8AC3E}">
        <p14:creationId xmlns:p14="http://schemas.microsoft.com/office/powerpoint/2010/main" val="23932078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4" y="694108"/>
            <a:ext cx="278014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2</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a:t>
            </a: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Semidu</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1E3C24BF-50E6-4AE6-B736-9AD2D09330C1}"/>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238BF620-6D48-43DF-B09D-3FEFE96D4310}"/>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21</a:t>
            </a:fld>
            <a:endParaRPr lang="es-PE"/>
          </a:p>
        </p:txBody>
      </p:sp>
      <p:sp>
        <p:nvSpPr>
          <p:cNvPr id="3" name="Rectángulo 2">
            <a:extLst>
              <a:ext uri="{FF2B5EF4-FFF2-40B4-BE49-F238E27FC236}">
                <a16:creationId xmlns:a16="http://schemas.microsoft.com/office/drawing/2014/main" id="{904091E7-EB4B-B276-EC99-85FEAC6D88F0}"/>
              </a:ext>
            </a:extLst>
          </p:cNvPr>
          <p:cNvSpPr/>
          <p:nvPr/>
        </p:nvSpPr>
        <p:spPr>
          <a:xfrm>
            <a:off x="3860931" y="308636"/>
            <a:ext cx="5468599" cy="624072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B2195663-B166-42FE-A645-1BF2A7F8D30F}"/>
              </a:ext>
            </a:extLst>
          </p:cNvPr>
          <p:cNvPicPr>
            <a:picLocks noChangeAspect="1"/>
          </p:cNvPicPr>
          <p:nvPr/>
        </p:nvPicPr>
        <p:blipFill>
          <a:blip r:embed="rId2"/>
          <a:stretch>
            <a:fillRect/>
          </a:stretch>
        </p:blipFill>
        <p:spPr>
          <a:xfrm>
            <a:off x="3860931" y="532638"/>
            <a:ext cx="5039868" cy="5792724"/>
          </a:xfrm>
          <a:prstGeom prst="rect">
            <a:avLst/>
          </a:prstGeom>
        </p:spPr>
      </p:pic>
    </p:spTree>
    <p:extLst>
      <p:ext uri="{BB962C8B-B14F-4D97-AF65-F5344CB8AC3E}">
        <p14:creationId xmlns:p14="http://schemas.microsoft.com/office/powerpoint/2010/main" val="38907117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4" y="694108"/>
            <a:ext cx="268778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2</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Semidura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81168EBD-4C98-4420-AF58-B97972BC5164}"/>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9BEC3CD9-B355-41EF-9992-9F902EFD59C0}"/>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22</a:t>
            </a:fld>
            <a:endParaRPr lang="es-PE"/>
          </a:p>
        </p:txBody>
      </p:sp>
      <p:sp>
        <p:nvSpPr>
          <p:cNvPr id="2" name="Rectángulo 1">
            <a:extLst>
              <a:ext uri="{FF2B5EF4-FFF2-40B4-BE49-F238E27FC236}">
                <a16:creationId xmlns:a16="http://schemas.microsoft.com/office/drawing/2014/main" id="{9BC84515-26EB-69D7-E901-733A8A7220B6}"/>
              </a:ext>
            </a:extLst>
          </p:cNvPr>
          <p:cNvSpPr/>
          <p:nvPr/>
        </p:nvSpPr>
        <p:spPr>
          <a:xfrm>
            <a:off x="3130387" y="308636"/>
            <a:ext cx="6004380" cy="642539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DD25A04B-6EC5-E7C3-E621-E742FDB6F82B}"/>
              </a:ext>
            </a:extLst>
          </p:cNvPr>
          <p:cNvPicPr>
            <a:picLocks noChangeAspect="1"/>
          </p:cNvPicPr>
          <p:nvPr/>
        </p:nvPicPr>
        <p:blipFill>
          <a:blip r:embed="rId2"/>
          <a:stretch>
            <a:fillRect/>
          </a:stretch>
        </p:blipFill>
        <p:spPr>
          <a:xfrm>
            <a:off x="3181927" y="617272"/>
            <a:ext cx="5828145" cy="6116758"/>
          </a:xfrm>
          <a:prstGeom prst="rect">
            <a:avLst/>
          </a:prstGeom>
        </p:spPr>
      </p:pic>
    </p:spTree>
    <p:extLst>
      <p:ext uri="{BB962C8B-B14F-4D97-AF65-F5344CB8AC3E}">
        <p14:creationId xmlns:p14="http://schemas.microsoft.com/office/powerpoint/2010/main" val="4031987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75243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2</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Semidura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93F7FA11-E5F7-4281-9F5F-A74A816E757C}"/>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5B39D94F-6FAF-43A1-9B0F-B631CA72CF0B}"/>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23</a:t>
            </a:fld>
            <a:endParaRPr lang="es-PE"/>
          </a:p>
        </p:txBody>
      </p:sp>
      <p:sp>
        <p:nvSpPr>
          <p:cNvPr id="3" name="Rectángulo 2">
            <a:extLst>
              <a:ext uri="{FF2B5EF4-FFF2-40B4-BE49-F238E27FC236}">
                <a16:creationId xmlns:a16="http://schemas.microsoft.com/office/drawing/2014/main" id="{622CDC57-6CDF-A4E5-27CE-5FCB1E0007C5}"/>
              </a:ext>
            </a:extLst>
          </p:cNvPr>
          <p:cNvSpPr/>
          <p:nvPr/>
        </p:nvSpPr>
        <p:spPr>
          <a:xfrm>
            <a:off x="3860931" y="308636"/>
            <a:ext cx="5468599" cy="624072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88148571-FA10-05C2-02A5-4046591D7265}"/>
              </a:ext>
            </a:extLst>
          </p:cNvPr>
          <p:cNvPicPr>
            <a:picLocks noChangeAspect="1"/>
          </p:cNvPicPr>
          <p:nvPr/>
        </p:nvPicPr>
        <p:blipFill>
          <a:blip r:embed="rId2"/>
          <a:stretch>
            <a:fillRect/>
          </a:stretch>
        </p:blipFill>
        <p:spPr>
          <a:xfrm>
            <a:off x="3805376" y="397181"/>
            <a:ext cx="5264735" cy="6240728"/>
          </a:xfrm>
          <a:prstGeom prst="rect">
            <a:avLst/>
          </a:prstGeom>
        </p:spPr>
      </p:pic>
    </p:spTree>
    <p:extLst>
      <p:ext uri="{BB962C8B-B14F-4D97-AF65-F5344CB8AC3E}">
        <p14:creationId xmlns:p14="http://schemas.microsoft.com/office/powerpoint/2010/main" val="410619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68778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2</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Semidura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4D4A3C06-295D-41B8-B5E9-D1E5581E31FC}"/>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48F7E844-679B-498C-9E3A-8367BA04012B}"/>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24</a:t>
            </a:fld>
            <a:endParaRPr lang="es-PE"/>
          </a:p>
        </p:txBody>
      </p:sp>
      <p:sp>
        <p:nvSpPr>
          <p:cNvPr id="3" name="Rectángulo 2">
            <a:extLst>
              <a:ext uri="{FF2B5EF4-FFF2-40B4-BE49-F238E27FC236}">
                <a16:creationId xmlns:a16="http://schemas.microsoft.com/office/drawing/2014/main" id="{23C70909-D40C-695D-12BC-36BEFE40F44B}"/>
              </a:ext>
            </a:extLst>
          </p:cNvPr>
          <p:cNvSpPr/>
          <p:nvPr/>
        </p:nvSpPr>
        <p:spPr>
          <a:xfrm>
            <a:off x="3357349" y="309164"/>
            <a:ext cx="5468599" cy="624072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4BB853BC-5808-E021-D29C-452C45A312F7}"/>
              </a:ext>
            </a:extLst>
          </p:cNvPr>
          <p:cNvPicPr>
            <a:picLocks noChangeAspect="1"/>
          </p:cNvPicPr>
          <p:nvPr/>
        </p:nvPicPr>
        <p:blipFill>
          <a:blip r:embed="rId2"/>
          <a:stretch>
            <a:fillRect/>
          </a:stretch>
        </p:blipFill>
        <p:spPr>
          <a:xfrm>
            <a:off x="3537789" y="493302"/>
            <a:ext cx="5107717" cy="6240728"/>
          </a:xfrm>
          <a:prstGeom prst="rect">
            <a:avLst/>
          </a:prstGeom>
        </p:spPr>
      </p:pic>
    </p:spTree>
    <p:extLst>
      <p:ext uri="{BB962C8B-B14F-4D97-AF65-F5344CB8AC3E}">
        <p14:creationId xmlns:p14="http://schemas.microsoft.com/office/powerpoint/2010/main" val="3872698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68778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2</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Semidura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E6BEE977-050E-4189-99C0-B89817CA0C07}"/>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D1F49F15-2CF5-4EBB-92BE-868B19958486}"/>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25</a:t>
            </a:fld>
            <a:endParaRPr lang="es-PE"/>
          </a:p>
        </p:txBody>
      </p:sp>
      <p:sp>
        <p:nvSpPr>
          <p:cNvPr id="2" name="Rectángulo 1">
            <a:extLst>
              <a:ext uri="{FF2B5EF4-FFF2-40B4-BE49-F238E27FC236}">
                <a16:creationId xmlns:a16="http://schemas.microsoft.com/office/drawing/2014/main" id="{F2AB764B-68AB-E4E3-E193-83E5127CAEB2}"/>
              </a:ext>
            </a:extLst>
          </p:cNvPr>
          <p:cNvSpPr/>
          <p:nvPr/>
        </p:nvSpPr>
        <p:spPr>
          <a:xfrm>
            <a:off x="3401650" y="1155773"/>
            <a:ext cx="5172507" cy="429252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9C941B2A-6672-3F00-CAA5-1468496DCE1F}"/>
              </a:ext>
            </a:extLst>
          </p:cNvPr>
          <p:cNvPicPr>
            <a:picLocks noChangeAspect="1"/>
          </p:cNvPicPr>
          <p:nvPr/>
        </p:nvPicPr>
        <p:blipFill>
          <a:blip r:embed="rId2"/>
          <a:stretch>
            <a:fillRect/>
          </a:stretch>
        </p:blipFill>
        <p:spPr>
          <a:xfrm>
            <a:off x="3375146" y="1409700"/>
            <a:ext cx="5039868" cy="4038600"/>
          </a:xfrm>
          <a:prstGeom prst="rect">
            <a:avLst/>
          </a:prstGeom>
        </p:spPr>
      </p:pic>
    </p:spTree>
    <p:extLst>
      <p:ext uri="{BB962C8B-B14F-4D97-AF65-F5344CB8AC3E}">
        <p14:creationId xmlns:p14="http://schemas.microsoft.com/office/powerpoint/2010/main" val="33305582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68778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2</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Semidura</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923330"/>
          </a:xfrm>
          <a:prstGeom prst="rect">
            <a:avLst/>
          </a:prstGeom>
          <a:noFill/>
        </p:spPr>
        <p:txBody>
          <a:bodyPr wrap="square">
            <a:spAutoFit/>
          </a:bodyPr>
          <a:lstStyle/>
          <a:p>
            <a:pPr>
              <a:spcAft>
                <a:spcPts val="600"/>
              </a:spcAft>
            </a:pPr>
            <a:r>
              <a:rPr lang="es-PE" b="1" dirty="0">
                <a:latin typeface="Times New Roman" panose="02020603050405020304" pitchFamily="18" charset="0"/>
                <a:ea typeface="Times New Roman" panose="02020603050405020304" pitchFamily="18" charset="0"/>
              </a:rPr>
              <a:t>RESUMEN DE </a:t>
            </a:r>
            <a:r>
              <a:rPr lang="es-PE" sz="1800" b="1" dirty="0">
                <a:effectLst/>
                <a:latin typeface="Times New Roman" panose="02020603050405020304" pitchFamily="18" charset="0"/>
                <a:ea typeface="Times New Roman" panose="02020603050405020304" pitchFamily="18" charset="0"/>
              </a:rPr>
              <a:t>COSTOS INDIRECTOS Y DIRECTOS</a:t>
            </a:r>
            <a:endParaRPr lang="es-PE" sz="1800" dirty="0">
              <a:effectLst/>
              <a:latin typeface="Times New Roman" panose="02020603050405020304" pitchFamily="18" charset="0"/>
              <a:ea typeface="Times New Roman" panose="02020603050405020304" pitchFamily="18" charset="0"/>
            </a:endParaRPr>
          </a:p>
        </p:txBody>
      </p:sp>
      <p:sp>
        <p:nvSpPr>
          <p:cNvPr id="9" name="CuadroTexto 8">
            <a:extLst>
              <a:ext uri="{FF2B5EF4-FFF2-40B4-BE49-F238E27FC236}">
                <a16:creationId xmlns:a16="http://schemas.microsoft.com/office/drawing/2014/main" id="{0F5CEF4D-4717-406F-9955-DA34EBB62285}"/>
              </a:ext>
            </a:extLst>
          </p:cNvPr>
          <p:cNvSpPr txBox="1"/>
          <p:nvPr/>
        </p:nvSpPr>
        <p:spPr>
          <a:xfrm>
            <a:off x="8440443" y="3576781"/>
            <a:ext cx="3426691" cy="923330"/>
          </a:xfrm>
          <a:prstGeom prst="rect">
            <a:avLst/>
          </a:prstGeom>
          <a:noFill/>
        </p:spPr>
        <p:txBody>
          <a:bodyPr wrap="square">
            <a:spAutoFit/>
          </a:bodyPr>
          <a:lstStyle/>
          <a:p>
            <a:pPr indent="133350">
              <a:spcAft>
                <a:spcPts val="600"/>
              </a:spcAft>
            </a:pPr>
            <a:r>
              <a:rPr lang="es-PE" sz="1800" dirty="0">
                <a:effectLst/>
                <a:latin typeface="Times New Roman" panose="02020603050405020304" pitchFamily="18" charset="0"/>
                <a:ea typeface="Times New Roman" panose="02020603050405020304" pitchFamily="18" charset="0"/>
              </a:rPr>
              <a:t>Del costo total hallado US $ 81.650 el 40% de éste costo total corresponde al costo de barrenos. </a:t>
            </a:r>
          </a:p>
        </p:txBody>
      </p:sp>
      <p:sp>
        <p:nvSpPr>
          <p:cNvPr id="10" name="Marcador de fecha 5">
            <a:extLst>
              <a:ext uri="{FF2B5EF4-FFF2-40B4-BE49-F238E27FC236}">
                <a16:creationId xmlns:a16="http://schemas.microsoft.com/office/drawing/2014/main" id="{738BEFB1-A4D8-41C6-994C-270EE206BCDA}"/>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C6AEA4D8-0A0E-46C6-89C4-E3A6D726398A}"/>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26</a:t>
            </a:fld>
            <a:endParaRPr lang="es-PE"/>
          </a:p>
        </p:txBody>
      </p:sp>
      <p:sp>
        <p:nvSpPr>
          <p:cNvPr id="3" name="Rectángulo 2">
            <a:extLst>
              <a:ext uri="{FF2B5EF4-FFF2-40B4-BE49-F238E27FC236}">
                <a16:creationId xmlns:a16="http://schemas.microsoft.com/office/drawing/2014/main" id="{3C333B06-4469-22A8-7A87-FCC205F62848}"/>
              </a:ext>
            </a:extLst>
          </p:cNvPr>
          <p:cNvSpPr/>
          <p:nvPr/>
        </p:nvSpPr>
        <p:spPr>
          <a:xfrm>
            <a:off x="3123354" y="254713"/>
            <a:ext cx="4940469" cy="6105271"/>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27ED00CB-0E41-7E1B-4246-12359CB30412}"/>
              </a:ext>
            </a:extLst>
          </p:cNvPr>
          <p:cNvPicPr>
            <a:picLocks noChangeAspect="1"/>
          </p:cNvPicPr>
          <p:nvPr/>
        </p:nvPicPr>
        <p:blipFill>
          <a:blip r:embed="rId2"/>
          <a:stretch>
            <a:fillRect/>
          </a:stretch>
        </p:blipFill>
        <p:spPr>
          <a:xfrm>
            <a:off x="3023955" y="355703"/>
            <a:ext cx="5039868" cy="6143244"/>
          </a:xfrm>
          <a:prstGeom prst="rect">
            <a:avLst/>
          </a:prstGeom>
        </p:spPr>
      </p:pic>
    </p:spTree>
    <p:extLst>
      <p:ext uri="{BB962C8B-B14F-4D97-AF65-F5344CB8AC3E}">
        <p14:creationId xmlns:p14="http://schemas.microsoft.com/office/powerpoint/2010/main" val="5216332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lowchart: Document 13">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adroTexto 6">
            <a:extLst>
              <a:ext uri="{FF2B5EF4-FFF2-40B4-BE49-F238E27FC236}">
                <a16:creationId xmlns:a16="http://schemas.microsoft.com/office/drawing/2014/main" id="{DA6EBFC0-86DA-49FB-9DB6-4EEA753FF040}"/>
              </a:ext>
            </a:extLst>
          </p:cNvPr>
          <p:cNvSpPr txBox="1"/>
          <p:nvPr/>
        </p:nvSpPr>
        <p:spPr>
          <a:xfrm>
            <a:off x="838200" y="1711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dirty="0">
                <a:solidFill>
                  <a:srgbClr val="FFFFFF"/>
                </a:solidFill>
                <a:effectLst/>
                <a:latin typeface="+mj-lt"/>
                <a:ea typeface="+mj-ea"/>
                <a:cs typeface="+mj-cs"/>
              </a:rPr>
              <a:t>EJEMPLO PRATICO 03</a:t>
            </a:r>
            <a:endParaRPr lang="en-US" sz="3200" kern="1200" dirty="0">
              <a:solidFill>
                <a:srgbClr val="FFFFFF"/>
              </a:solidFill>
              <a:effectLst/>
              <a:latin typeface="+mj-lt"/>
              <a:ea typeface="+mj-ea"/>
              <a:cs typeface="+mj-cs"/>
            </a:endParaRPr>
          </a:p>
        </p:txBody>
      </p:sp>
      <p:sp>
        <p:nvSpPr>
          <p:cNvPr id="9" name="CuadroTexto 8">
            <a:extLst>
              <a:ext uri="{FF2B5EF4-FFF2-40B4-BE49-F238E27FC236}">
                <a16:creationId xmlns:a16="http://schemas.microsoft.com/office/drawing/2014/main" id="{FD150D0A-638E-457C-A100-DC9264AF9D63}"/>
              </a:ext>
            </a:extLst>
          </p:cNvPr>
          <p:cNvSpPr txBox="1"/>
          <p:nvPr/>
        </p:nvSpPr>
        <p:spPr>
          <a:xfrm>
            <a:off x="4206875" y="639763"/>
            <a:ext cx="7346950" cy="1646238"/>
          </a:xfrm>
          <a:prstGeom prst="rect">
            <a:avLst/>
          </a:prstGeom>
          <a:noFill/>
        </p:spPr>
        <p:txBody>
          <a:bodyPr wrap="square" anchor="t">
            <a:normAutofit lnSpcReduction="10000"/>
          </a:bodyPr>
          <a:lstStyle/>
          <a:p>
            <a:pPr indent="133350">
              <a:spcAft>
                <a:spcPts val="600"/>
              </a:spcAft>
            </a:pPr>
            <a:r>
              <a:rPr lang="es-PE" sz="2800" dirty="0">
                <a:effectLst/>
                <a:latin typeface="Times New Roman" panose="02020603050405020304" pitchFamily="18" charset="0"/>
                <a:ea typeface="Times New Roman" panose="02020603050405020304" pitchFamily="18" charset="0"/>
              </a:rPr>
              <a:t>Los costos están expresados en dólares, debido a que esta unidad monetaria es la más estable. En </a:t>
            </a:r>
            <a:r>
              <a:rPr lang="es-PE" sz="2800" dirty="0">
                <a:latin typeface="Times New Roman" panose="02020603050405020304" pitchFamily="18" charset="0"/>
                <a:ea typeface="Times New Roman" panose="02020603050405020304" pitchFamily="18" charset="0"/>
              </a:rPr>
              <a:t>Febrero</a:t>
            </a:r>
            <a:r>
              <a:rPr lang="es-PE" sz="2800" dirty="0">
                <a:effectLst/>
                <a:latin typeface="Times New Roman" panose="02020603050405020304" pitchFamily="18" charset="0"/>
                <a:ea typeface="Times New Roman" panose="02020603050405020304" pitchFamily="18" charset="0"/>
              </a:rPr>
              <a:t> de </a:t>
            </a:r>
            <a:r>
              <a:rPr lang="es-PE" sz="2800" dirty="0">
                <a:latin typeface="Times New Roman" panose="02020603050405020304" pitchFamily="18" charset="0"/>
                <a:ea typeface="Times New Roman" panose="02020603050405020304" pitchFamily="18" charset="0"/>
              </a:rPr>
              <a:t>2021</a:t>
            </a:r>
            <a:r>
              <a:rPr lang="es-PE" sz="2800" dirty="0">
                <a:effectLst/>
                <a:latin typeface="Times New Roman" panose="02020603050405020304" pitchFamily="18" charset="0"/>
                <a:ea typeface="Times New Roman" panose="02020603050405020304" pitchFamily="18" charset="0"/>
              </a:rPr>
              <a:t>, el cambio fue US$ 1.00 = I/3.643.</a:t>
            </a:r>
          </a:p>
        </p:txBody>
      </p:sp>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4206875" y="2354263"/>
            <a:ext cx="7346950" cy="3865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lnSpcReduction="10000"/>
          </a:bodyPr>
          <a:lstStyle/>
          <a:p>
            <a:pPr marL="0" marR="0" lvl="0" indent="0" algn="l" defTabSz="914400" rtl="0" eaLnBrk="0" fontAlgn="base" latinLnBrk="0" hangingPunct="0">
              <a:lnSpc>
                <a:spcPct val="90000"/>
              </a:lnSpc>
              <a:spcBef>
                <a:spcPct val="0"/>
              </a:spcBef>
              <a:spcAft>
                <a:spcPts val="600"/>
              </a:spcAft>
              <a:buClrTx/>
              <a:buSzTx/>
              <a:buFontTx/>
              <a:buNone/>
              <a:tabLst/>
            </a:pPr>
            <a:r>
              <a:rPr lang="es-PE" altLang="es-PE" sz="2800" b="1" dirty="0">
                <a:solidFill>
                  <a:schemeClr val="bg1"/>
                </a:solidFill>
                <a:highlight>
                  <a:srgbClr val="006666"/>
                </a:highlight>
                <a:latin typeface="Arial" panose="020B0604020202020204" pitchFamily="34" charset="0"/>
                <a:ea typeface="Times New Roman" panose="02020603050405020304" pitchFamily="18" charset="0"/>
              </a:rPr>
              <a:t>3</a:t>
            </a:r>
            <a:r>
              <a:rPr kumimoji="0" lang="es-PE" altLang="es-PE" sz="28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Suave</a:t>
            </a:r>
            <a:endParaRPr kumimoji="0" lang="es-PE" altLang="es-PE" sz="2800" b="1" i="0" u="none" strike="noStrike" cap="none" normalizeH="0" baseline="0" dirty="0">
              <a:ln>
                <a:noFill/>
              </a:ln>
              <a:solidFill>
                <a:schemeClr val="bg1"/>
              </a:solidFill>
              <a:effectLst/>
              <a:highlight>
                <a:srgbClr val="006666"/>
              </a:highlight>
              <a:latin typeface="Arial" panose="020B0604020202020204" pitchFamily="34" charset="0"/>
            </a:endParaRPr>
          </a:p>
          <a:p>
            <a:pPr eaLnBrk="0" fontAlgn="base" hangingPunct="0">
              <a:spcBef>
                <a:spcPct val="0"/>
              </a:spcBef>
              <a:spcAft>
                <a:spcPct val="0"/>
              </a:spcAft>
            </a:pP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Los cálculos de perforación por metro de avance en  este tipo de roca, se efectuó los cálculos de costos de perforación en el Sub-</a:t>
            </a:r>
            <a:r>
              <a:rPr kumimoji="0" lang="es-PE" altLang="es-PE" sz="2800" b="0" i="0" u="none" strike="noStrike" cap="none" normalizeH="0" baseline="0" dirty="0" err="1">
                <a:ln>
                  <a:noFill/>
                </a:ln>
                <a:solidFill>
                  <a:schemeClr val="tx1"/>
                </a:solidFill>
                <a:effectLst/>
                <a:latin typeface="Arial" panose="020B0604020202020204" pitchFamily="34" charset="0"/>
                <a:ea typeface="Times New Roman" panose="02020603050405020304" pitchFamily="18" charset="0"/>
              </a:rPr>
              <a:t>Nv</a:t>
            </a: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.- 240NE, </a:t>
            </a:r>
            <a:r>
              <a:rPr kumimoji="0" lang="es-PE" altLang="es-PE" sz="2800" b="0" i="0" u="none" strike="noStrike" cap="none" normalizeH="0" baseline="0" dirty="0" err="1">
                <a:ln>
                  <a:noFill/>
                </a:ln>
                <a:solidFill>
                  <a:schemeClr val="tx1"/>
                </a:solidFill>
                <a:effectLst/>
                <a:latin typeface="Arial" panose="020B0604020202020204" pitchFamily="34" charset="0"/>
                <a:ea typeface="Times New Roman" panose="02020603050405020304" pitchFamily="18" charset="0"/>
              </a:rPr>
              <a:t>Nv</a:t>
            </a: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 200, tipo de roca Semidura; Sección de la labor 5 ft. X 6 ft. Haciendo un área total de 30 ft</a:t>
            </a:r>
            <a:r>
              <a:rPr kumimoji="0" lang="es-PE" altLang="es-PE" sz="2800" b="0" i="0" u="none" strike="noStrike" cap="none" normalizeH="0" baseline="30000" dirty="0">
                <a:ln>
                  <a:noFill/>
                </a:ln>
                <a:solidFill>
                  <a:schemeClr val="tx1"/>
                </a:solidFill>
                <a:effectLst/>
                <a:latin typeface="Arial" panose="020B0604020202020204" pitchFamily="34" charset="0"/>
                <a:ea typeface="Times New Roman" panose="02020603050405020304" pitchFamily="18" charset="0"/>
              </a:rPr>
              <a:t>2</a:t>
            </a: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con 12 taladros de 5 ft. c/u   obteniéndose un avance promedio de 1.40 </a:t>
            </a:r>
            <a:r>
              <a:rPr kumimoji="0" lang="es-PE" altLang="es-PE" sz="2800" b="0" i="0" u="none" strike="noStrike" cap="none" normalizeH="0" baseline="0" dirty="0" err="1">
                <a:ln>
                  <a:noFill/>
                </a:ln>
                <a:solidFill>
                  <a:schemeClr val="tx1"/>
                </a:solidFill>
                <a:effectLst/>
                <a:latin typeface="Arial" panose="020B0604020202020204" pitchFamily="34" charset="0"/>
                <a:ea typeface="Times New Roman" panose="02020603050405020304" pitchFamily="18" charset="0"/>
              </a:rPr>
              <a:t>mts</a:t>
            </a: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Por disparo</a:t>
            </a:r>
            <a:r>
              <a:rPr kumimoji="0" lang="es-PE" altLang="es-PE" sz="1400" b="0" i="0" u="none" strike="noStrike" cap="none" normalizeH="0" baseline="0" dirty="0">
                <a:ln>
                  <a:noFill/>
                </a:ln>
                <a:solidFill>
                  <a:schemeClr val="tx1"/>
                </a:solidFill>
                <a:effectLst/>
                <a:latin typeface="Arial" panose="020B0604020202020204" pitchFamily="34" charset="0"/>
              </a:rPr>
              <a:t> </a:t>
            </a:r>
            <a:r>
              <a:rPr kumimoji="0" lang="es-PE" altLang="es-PE" sz="28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s-PE" altLang="es-PE" sz="4000" b="0" i="0" u="none" strike="noStrike" cap="none" normalizeH="0" baseline="0" dirty="0">
              <a:ln>
                <a:noFill/>
              </a:ln>
              <a:solidFill>
                <a:schemeClr val="tx1"/>
              </a:solidFill>
              <a:effectLst/>
              <a:latin typeface="Arial" panose="020B0604020202020204" pitchFamily="34" charset="0"/>
            </a:endParaRPr>
          </a:p>
        </p:txBody>
      </p:sp>
      <p:sp>
        <p:nvSpPr>
          <p:cNvPr id="5" name="Marcador de fecha 5">
            <a:extLst>
              <a:ext uri="{FF2B5EF4-FFF2-40B4-BE49-F238E27FC236}">
                <a16:creationId xmlns:a16="http://schemas.microsoft.com/office/drawing/2014/main" id="{092CC15B-6842-435C-AEBE-C26C2013B4AE}"/>
              </a:ext>
            </a:extLst>
          </p:cNvPr>
          <p:cNvSpPr>
            <a:spLocks noGrp="1"/>
          </p:cNvSpPr>
          <p:nvPr>
            <p:ph type="dt" sz="half" idx="10"/>
          </p:nvPr>
        </p:nvSpPr>
        <p:spPr>
          <a:xfrm>
            <a:off x="8047083" y="6356350"/>
            <a:ext cx="2556791" cy="365125"/>
          </a:xfrm>
          <a:noFill/>
        </p:spPr>
        <p:txBody>
          <a:bodyPr vert="horz" lIns="91440" tIns="45720" rIns="91440" bIns="45720" rtlCol="0" anchor="ctr">
            <a:normAutofit/>
          </a:bodyPr>
          <a:lstStyle/>
          <a:p>
            <a:pPr algn="r">
              <a:spcAft>
                <a:spcPts val="600"/>
              </a:spcAft>
            </a:pPr>
            <a:fld id="{67632E11-0630-419B-AFE5-97D8CCB20015}" type="datetime1">
              <a:rPr lang="en-US" smtClean="0"/>
              <a:pPr algn="r">
                <a:spcAft>
                  <a:spcPts val="600"/>
                </a:spcAft>
              </a:pPr>
              <a:t>11/8/2023</a:t>
            </a:fld>
            <a:endParaRPr lang="en-US"/>
          </a:p>
        </p:txBody>
      </p:sp>
      <p:sp>
        <p:nvSpPr>
          <p:cNvPr id="6" name="Marcador de número de diapositiva 3">
            <a:extLst>
              <a:ext uri="{FF2B5EF4-FFF2-40B4-BE49-F238E27FC236}">
                <a16:creationId xmlns:a16="http://schemas.microsoft.com/office/drawing/2014/main" id="{C150E1F1-A323-4FF2-BF1C-D5DFB631B8F5}"/>
              </a:ext>
            </a:extLst>
          </p:cNvPr>
          <p:cNvSpPr>
            <a:spLocks noGrp="1"/>
          </p:cNvSpPr>
          <p:nvPr>
            <p:ph type="sldNum" sz="quarter" idx="12"/>
          </p:nvPr>
        </p:nvSpPr>
        <p:spPr>
          <a:xfrm>
            <a:off x="10926476" y="6356350"/>
            <a:ext cx="625443" cy="365125"/>
          </a:xfrm>
          <a:noFill/>
        </p:spPr>
        <p:txBody>
          <a:bodyPr vert="horz" lIns="91440" tIns="45720" rIns="91440" bIns="45720" rtlCol="0" anchor="ctr">
            <a:normAutofit/>
          </a:bodyPr>
          <a:lstStyle/>
          <a:p>
            <a:pPr algn="l">
              <a:spcAft>
                <a:spcPts val="600"/>
              </a:spcAft>
            </a:pPr>
            <a:fld id="{5981010B-86DA-4ADF-9F27-44166A92FBA2}" type="slidenum">
              <a:rPr lang="en-US" smtClean="0"/>
              <a:pPr algn="l">
                <a:spcAft>
                  <a:spcPts val="600"/>
                </a:spcAft>
              </a:pPr>
              <a:t>27</a:t>
            </a:fld>
            <a:endParaRPr lang="en-US"/>
          </a:p>
        </p:txBody>
      </p:sp>
    </p:spTree>
    <p:extLst>
      <p:ext uri="{BB962C8B-B14F-4D97-AF65-F5344CB8AC3E}">
        <p14:creationId xmlns:p14="http://schemas.microsoft.com/office/powerpoint/2010/main" val="19608295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4" y="694108"/>
            <a:ext cx="268778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3</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a:t>
            </a: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Suave</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5" y="3244334"/>
            <a:ext cx="2355272"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1E0416FC-2075-4926-B5EC-209C227733B0}"/>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10248AA5-DD42-4715-8C12-E91029F50881}"/>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28</a:t>
            </a:fld>
            <a:endParaRPr lang="es-PE"/>
          </a:p>
        </p:txBody>
      </p:sp>
      <p:sp>
        <p:nvSpPr>
          <p:cNvPr id="3" name="Rectángulo 2">
            <a:extLst>
              <a:ext uri="{FF2B5EF4-FFF2-40B4-BE49-F238E27FC236}">
                <a16:creationId xmlns:a16="http://schemas.microsoft.com/office/drawing/2014/main" id="{E82EB3DE-7FFA-2A6D-A1B9-608AF1A814A4}"/>
              </a:ext>
            </a:extLst>
          </p:cNvPr>
          <p:cNvSpPr/>
          <p:nvPr/>
        </p:nvSpPr>
        <p:spPr>
          <a:xfrm>
            <a:off x="3123354" y="254713"/>
            <a:ext cx="5740212" cy="6105271"/>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7" name="Imagen 6">
            <a:extLst>
              <a:ext uri="{FF2B5EF4-FFF2-40B4-BE49-F238E27FC236}">
                <a16:creationId xmlns:a16="http://schemas.microsoft.com/office/drawing/2014/main" id="{D8BFF152-185E-2122-7A0A-E1BD2CDC930D}"/>
              </a:ext>
            </a:extLst>
          </p:cNvPr>
          <p:cNvPicPr>
            <a:picLocks noChangeAspect="1"/>
          </p:cNvPicPr>
          <p:nvPr/>
        </p:nvPicPr>
        <p:blipFill>
          <a:blip r:embed="rId2"/>
          <a:stretch>
            <a:fillRect/>
          </a:stretch>
        </p:blipFill>
        <p:spPr>
          <a:xfrm>
            <a:off x="3236405" y="357238"/>
            <a:ext cx="5514110" cy="6240728"/>
          </a:xfrm>
          <a:prstGeom prst="rect">
            <a:avLst/>
          </a:prstGeom>
        </p:spPr>
      </p:pic>
    </p:spTree>
    <p:extLst>
      <p:ext uri="{BB962C8B-B14F-4D97-AF65-F5344CB8AC3E}">
        <p14:creationId xmlns:p14="http://schemas.microsoft.com/office/powerpoint/2010/main" val="30845897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4" y="694108"/>
            <a:ext cx="278014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3</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a:t>
            </a: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Suave</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106B1E26-26A9-4EA2-8402-D8D4F14F527A}"/>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B4399ECF-F9B7-4DC6-9FF0-1FECC777D44F}"/>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29</a:t>
            </a:fld>
            <a:endParaRPr lang="es-PE"/>
          </a:p>
        </p:txBody>
      </p:sp>
      <p:sp>
        <p:nvSpPr>
          <p:cNvPr id="2" name="Rectángulo 1">
            <a:extLst>
              <a:ext uri="{FF2B5EF4-FFF2-40B4-BE49-F238E27FC236}">
                <a16:creationId xmlns:a16="http://schemas.microsoft.com/office/drawing/2014/main" id="{49F794F9-0A3B-F239-F811-BF0EF6B8BA37}"/>
              </a:ext>
            </a:extLst>
          </p:cNvPr>
          <p:cNvSpPr/>
          <p:nvPr/>
        </p:nvSpPr>
        <p:spPr>
          <a:xfrm>
            <a:off x="3576066" y="229166"/>
            <a:ext cx="5740212" cy="6105271"/>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BD96012B-8050-606B-4BB2-BF591DC6656E}"/>
              </a:ext>
            </a:extLst>
          </p:cNvPr>
          <p:cNvPicPr>
            <a:picLocks noChangeAspect="1"/>
          </p:cNvPicPr>
          <p:nvPr/>
        </p:nvPicPr>
        <p:blipFill>
          <a:blip r:embed="rId2"/>
          <a:stretch>
            <a:fillRect/>
          </a:stretch>
        </p:blipFill>
        <p:spPr>
          <a:xfrm>
            <a:off x="3854361" y="541713"/>
            <a:ext cx="5039868" cy="5792724"/>
          </a:xfrm>
          <a:prstGeom prst="rect">
            <a:avLst/>
          </a:prstGeom>
        </p:spPr>
      </p:pic>
    </p:spTree>
    <p:extLst>
      <p:ext uri="{BB962C8B-B14F-4D97-AF65-F5344CB8AC3E}">
        <p14:creationId xmlns:p14="http://schemas.microsoft.com/office/powerpoint/2010/main" val="3677962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descr="Lupa resalta un rendimiento económico decreciente">
            <a:extLst>
              <a:ext uri="{FF2B5EF4-FFF2-40B4-BE49-F238E27FC236}">
                <a16:creationId xmlns:a16="http://schemas.microsoft.com/office/drawing/2014/main" id="{3210EB5D-2462-4112-F397-C440CF92EF8A}"/>
              </a:ext>
            </a:extLst>
          </p:cNvPr>
          <p:cNvPicPr>
            <a:picLocks noChangeAspect="1"/>
          </p:cNvPicPr>
          <p:nvPr/>
        </p:nvPicPr>
        <p:blipFill rotWithShape="1">
          <a:blip r:embed="rId2"/>
          <a:srcRect r="3182" b="-1"/>
          <a:stretch/>
        </p:blipFill>
        <p:spPr>
          <a:xfrm>
            <a:off x="20" y="10"/>
            <a:ext cx="9947062" cy="6857990"/>
          </a:xfrm>
          <a:prstGeom prst="rect">
            <a:avLst/>
          </a:prstGeom>
        </p:spPr>
      </p:pic>
      <p:sp>
        <p:nvSpPr>
          <p:cNvPr id="11" name="Freeform: Shape 10">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13" name="Freeform: Shape 12">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15" name="Freeform: Shape 14">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ítulo 1">
            <a:extLst>
              <a:ext uri="{FF2B5EF4-FFF2-40B4-BE49-F238E27FC236}">
                <a16:creationId xmlns:a16="http://schemas.microsoft.com/office/drawing/2014/main" id="{EA460390-4F43-4214-86DA-86192703896D}"/>
              </a:ext>
            </a:extLst>
          </p:cNvPr>
          <p:cNvSpPr>
            <a:spLocks noGrp="1"/>
          </p:cNvSpPr>
          <p:nvPr>
            <p:ph type="title"/>
          </p:nvPr>
        </p:nvSpPr>
        <p:spPr>
          <a:xfrm>
            <a:off x="8046720" y="1045597"/>
            <a:ext cx="3633746" cy="1588422"/>
          </a:xfrm>
        </p:spPr>
        <p:txBody>
          <a:bodyPr vert="horz" lIns="91440" tIns="45720" rIns="91440" bIns="45720" rtlCol="0" anchor="b">
            <a:normAutofit/>
          </a:bodyPr>
          <a:lstStyle/>
          <a:p>
            <a:r>
              <a:rPr lang="en-US" sz="3600" b="1"/>
              <a:t>INDICE</a:t>
            </a:r>
          </a:p>
        </p:txBody>
      </p:sp>
      <p:sp>
        <p:nvSpPr>
          <p:cNvPr id="3" name="Marcador de contenido 2">
            <a:extLst>
              <a:ext uri="{FF2B5EF4-FFF2-40B4-BE49-F238E27FC236}">
                <a16:creationId xmlns:a16="http://schemas.microsoft.com/office/drawing/2014/main" id="{5E416196-BE02-487B-AEB8-12DA73441E87}"/>
              </a:ext>
            </a:extLst>
          </p:cNvPr>
          <p:cNvSpPr>
            <a:spLocks noGrp="1"/>
          </p:cNvSpPr>
          <p:nvPr>
            <p:ph sz="half" idx="1"/>
          </p:nvPr>
        </p:nvSpPr>
        <p:spPr>
          <a:xfrm>
            <a:off x="8046719" y="2722729"/>
            <a:ext cx="3633747" cy="2700062"/>
          </a:xfrm>
        </p:spPr>
        <p:txBody>
          <a:bodyPr vert="horz" lIns="91440" tIns="45720" rIns="91440" bIns="45720" rtlCol="0">
            <a:normAutofit/>
          </a:bodyPr>
          <a:lstStyle/>
          <a:p>
            <a:r>
              <a:rPr lang="en-US" sz="1300"/>
              <a:t>Control de Costos y Planificación en Operaciones de Perforación y Voladura Subterránea. </a:t>
            </a:r>
          </a:p>
          <a:p>
            <a:r>
              <a:rPr lang="en-US" sz="1300"/>
              <a:t>Factores Económicos Relevantes para la Perforación y Voladura Subterránea. </a:t>
            </a:r>
          </a:p>
          <a:p>
            <a:r>
              <a:rPr lang="en-US" sz="1300"/>
              <a:t>Cálculo de Rendimiento en Perforación Subterránea. </a:t>
            </a:r>
          </a:p>
          <a:p>
            <a:r>
              <a:rPr lang="en-US" sz="1300"/>
              <a:t>Evaluación de la Velocidad de Perforación, Ubicación y Costos Totales. </a:t>
            </a:r>
          </a:p>
          <a:p>
            <a:r>
              <a:rPr lang="en-US" sz="1300"/>
              <a:t>Cálculo de Factores Clave en la Eficiencia de Voladura.</a:t>
            </a:r>
          </a:p>
        </p:txBody>
      </p:sp>
    </p:spTree>
    <p:extLst>
      <p:ext uri="{BB962C8B-B14F-4D97-AF65-F5344CB8AC3E}">
        <p14:creationId xmlns:p14="http://schemas.microsoft.com/office/powerpoint/2010/main" val="6402270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4" y="694108"/>
            <a:ext cx="268778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3</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Suave</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6E596784-AFA4-4046-BF82-F0B9F14F1ADD}"/>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E1E45813-9CD2-43E2-B788-92532154C0CE}"/>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30</a:t>
            </a:fld>
            <a:endParaRPr lang="es-PE"/>
          </a:p>
        </p:txBody>
      </p:sp>
      <p:sp>
        <p:nvSpPr>
          <p:cNvPr id="3" name="Rectángulo 2">
            <a:extLst>
              <a:ext uri="{FF2B5EF4-FFF2-40B4-BE49-F238E27FC236}">
                <a16:creationId xmlns:a16="http://schemas.microsoft.com/office/drawing/2014/main" id="{1E1A19A2-0563-A909-32A3-9FF21CC842F7}"/>
              </a:ext>
            </a:extLst>
          </p:cNvPr>
          <p:cNvSpPr/>
          <p:nvPr/>
        </p:nvSpPr>
        <p:spPr>
          <a:xfrm>
            <a:off x="3130387" y="220092"/>
            <a:ext cx="6252152" cy="641781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47CAD08E-2BC3-6AC5-BC0B-AF7CE12A33A4}"/>
              </a:ext>
            </a:extLst>
          </p:cNvPr>
          <p:cNvPicPr>
            <a:picLocks noChangeAspect="1"/>
          </p:cNvPicPr>
          <p:nvPr/>
        </p:nvPicPr>
        <p:blipFill>
          <a:blip r:embed="rId2"/>
          <a:stretch>
            <a:fillRect/>
          </a:stretch>
        </p:blipFill>
        <p:spPr>
          <a:xfrm>
            <a:off x="3297383" y="397181"/>
            <a:ext cx="5837384" cy="6240728"/>
          </a:xfrm>
          <a:prstGeom prst="rect">
            <a:avLst/>
          </a:prstGeom>
        </p:spPr>
      </p:pic>
    </p:spTree>
    <p:extLst>
      <p:ext uri="{BB962C8B-B14F-4D97-AF65-F5344CB8AC3E}">
        <p14:creationId xmlns:p14="http://schemas.microsoft.com/office/powerpoint/2010/main" val="24692923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75243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3</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Suave</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81FD1E98-0E52-4C1A-A665-90E5996FB240}"/>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956B37B0-20FC-4141-81C0-CA2D5A05D77C}"/>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31</a:t>
            </a:fld>
            <a:endParaRPr lang="es-PE"/>
          </a:p>
        </p:txBody>
      </p:sp>
      <p:sp>
        <p:nvSpPr>
          <p:cNvPr id="2" name="Rectángulo 1">
            <a:extLst>
              <a:ext uri="{FF2B5EF4-FFF2-40B4-BE49-F238E27FC236}">
                <a16:creationId xmlns:a16="http://schemas.microsoft.com/office/drawing/2014/main" id="{4B3D11C0-DE05-AE95-79BF-4303457B48F1}"/>
              </a:ext>
            </a:extLst>
          </p:cNvPr>
          <p:cNvSpPr/>
          <p:nvPr/>
        </p:nvSpPr>
        <p:spPr>
          <a:xfrm>
            <a:off x="3130388" y="220091"/>
            <a:ext cx="5752600" cy="663790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59E578A8-C5C2-9F3B-DD6B-5F4B1EFDFADA}"/>
              </a:ext>
            </a:extLst>
          </p:cNvPr>
          <p:cNvPicPr>
            <a:picLocks noChangeAspect="1"/>
          </p:cNvPicPr>
          <p:nvPr/>
        </p:nvPicPr>
        <p:blipFill>
          <a:blip r:embed="rId2"/>
          <a:stretch>
            <a:fillRect/>
          </a:stretch>
        </p:blipFill>
        <p:spPr>
          <a:xfrm>
            <a:off x="3130387" y="493302"/>
            <a:ext cx="5560298" cy="6240728"/>
          </a:xfrm>
          <a:prstGeom prst="rect">
            <a:avLst/>
          </a:prstGeom>
        </p:spPr>
      </p:pic>
    </p:spTree>
    <p:extLst>
      <p:ext uri="{BB962C8B-B14F-4D97-AF65-F5344CB8AC3E}">
        <p14:creationId xmlns:p14="http://schemas.microsoft.com/office/powerpoint/2010/main" val="32744911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68778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3</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Suave</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 </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9E7C3DE4-715B-4FC5-84E9-74F0EE84AE69}"/>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EADA01A9-1FA3-4D37-82C5-3BC61C0B0983}"/>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32</a:t>
            </a:fld>
            <a:endParaRPr lang="es-PE"/>
          </a:p>
        </p:txBody>
      </p:sp>
      <p:sp>
        <p:nvSpPr>
          <p:cNvPr id="2" name="Rectángulo 1">
            <a:extLst>
              <a:ext uri="{FF2B5EF4-FFF2-40B4-BE49-F238E27FC236}">
                <a16:creationId xmlns:a16="http://schemas.microsoft.com/office/drawing/2014/main" id="{E797BC93-17A7-96D7-6318-AE0A7B76021A}"/>
              </a:ext>
            </a:extLst>
          </p:cNvPr>
          <p:cNvSpPr/>
          <p:nvPr/>
        </p:nvSpPr>
        <p:spPr>
          <a:xfrm>
            <a:off x="3130388" y="220091"/>
            <a:ext cx="5752600" cy="663790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0B55AA00-437D-B87A-6A23-A25C3C0C77F1}"/>
              </a:ext>
            </a:extLst>
          </p:cNvPr>
          <p:cNvPicPr>
            <a:picLocks noChangeAspect="1"/>
          </p:cNvPicPr>
          <p:nvPr/>
        </p:nvPicPr>
        <p:blipFill>
          <a:blip r:embed="rId2"/>
          <a:stretch>
            <a:fillRect/>
          </a:stretch>
        </p:blipFill>
        <p:spPr>
          <a:xfrm>
            <a:off x="3251136" y="493302"/>
            <a:ext cx="5440227" cy="6240728"/>
          </a:xfrm>
          <a:prstGeom prst="rect">
            <a:avLst/>
          </a:prstGeom>
        </p:spPr>
      </p:pic>
    </p:spTree>
    <p:extLst>
      <p:ext uri="{BB962C8B-B14F-4D97-AF65-F5344CB8AC3E}">
        <p14:creationId xmlns:p14="http://schemas.microsoft.com/office/powerpoint/2010/main" val="27123878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68778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3</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Suave</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369332"/>
          </a:xfrm>
          <a:prstGeom prst="rect">
            <a:avLst/>
          </a:prstGeom>
          <a:noFill/>
        </p:spPr>
        <p:txBody>
          <a:bodyPr wrap="square">
            <a:spAutoFit/>
          </a:bodyPr>
          <a:lstStyle/>
          <a:p>
            <a:pPr>
              <a:spcAft>
                <a:spcPts val="600"/>
              </a:spcAft>
            </a:pPr>
            <a:r>
              <a:rPr lang="es-PE" sz="1800" b="1" dirty="0">
                <a:effectLst/>
                <a:latin typeface="Times New Roman" panose="02020603050405020304" pitchFamily="18" charset="0"/>
                <a:ea typeface="Times New Roman" panose="02020603050405020304" pitchFamily="18" charset="0"/>
              </a:rPr>
              <a:t>COSTOS INDIRECTOS</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5C1C161C-F4A2-4E34-8542-79A01AC0F7EF}"/>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8399E9AC-2534-486B-9280-90EB29ACBD91}"/>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33</a:t>
            </a:fld>
            <a:endParaRPr lang="es-PE"/>
          </a:p>
        </p:txBody>
      </p:sp>
      <p:sp>
        <p:nvSpPr>
          <p:cNvPr id="3" name="Rectángulo 2">
            <a:extLst>
              <a:ext uri="{FF2B5EF4-FFF2-40B4-BE49-F238E27FC236}">
                <a16:creationId xmlns:a16="http://schemas.microsoft.com/office/drawing/2014/main" id="{025E79A3-55DA-51CD-1A15-219758865C49}"/>
              </a:ext>
            </a:extLst>
          </p:cNvPr>
          <p:cNvSpPr/>
          <p:nvPr/>
        </p:nvSpPr>
        <p:spPr>
          <a:xfrm>
            <a:off x="3324288" y="959858"/>
            <a:ext cx="5558699" cy="446028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D2309F02-67B1-4252-30F5-266C599D24CD}"/>
              </a:ext>
            </a:extLst>
          </p:cNvPr>
          <p:cNvPicPr>
            <a:picLocks noChangeAspect="1"/>
          </p:cNvPicPr>
          <p:nvPr/>
        </p:nvPicPr>
        <p:blipFill>
          <a:blip r:embed="rId2"/>
          <a:stretch>
            <a:fillRect/>
          </a:stretch>
        </p:blipFill>
        <p:spPr>
          <a:xfrm>
            <a:off x="3431698" y="1329190"/>
            <a:ext cx="5039868" cy="4568952"/>
          </a:xfrm>
          <a:prstGeom prst="rect">
            <a:avLst/>
          </a:prstGeom>
        </p:spPr>
      </p:pic>
    </p:spTree>
    <p:extLst>
      <p:ext uri="{BB962C8B-B14F-4D97-AF65-F5344CB8AC3E}">
        <p14:creationId xmlns:p14="http://schemas.microsoft.com/office/powerpoint/2010/main" val="31504399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5" y="694108"/>
            <a:ext cx="268778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3</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.Roca Suave</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369454" y="3244334"/>
            <a:ext cx="2687781" cy="923330"/>
          </a:xfrm>
          <a:prstGeom prst="rect">
            <a:avLst/>
          </a:prstGeom>
          <a:noFill/>
        </p:spPr>
        <p:txBody>
          <a:bodyPr wrap="square">
            <a:spAutoFit/>
          </a:bodyPr>
          <a:lstStyle/>
          <a:p>
            <a:pPr>
              <a:spcAft>
                <a:spcPts val="600"/>
              </a:spcAft>
            </a:pPr>
            <a:r>
              <a:rPr lang="es-PE" b="1" dirty="0">
                <a:latin typeface="Times New Roman" panose="02020603050405020304" pitchFamily="18" charset="0"/>
                <a:ea typeface="Times New Roman" panose="02020603050405020304" pitchFamily="18" charset="0"/>
              </a:rPr>
              <a:t>RESUMEN DE </a:t>
            </a:r>
            <a:r>
              <a:rPr lang="es-PE" sz="1800" b="1" dirty="0">
                <a:effectLst/>
                <a:latin typeface="Times New Roman" panose="02020603050405020304" pitchFamily="18" charset="0"/>
                <a:ea typeface="Times New Roman" panose="02020603050405020304" pitchFamily="18" charset="0"/>
              </a:rPr>
              <a:t>COSTOS INDIRECTOS Y DIRECTOS</a:t>
            </a:r>
            <a:endParaRPr lang="es-PE" sz="1800" dirty="0">
              <a:effectLst/>
              <a:latin typeface="Times New Roman" panose="02020603050405020304" pitchFamily="18" charset="0"/>
              <a:ea typeface="Times New Roman" panose="02020603050405020304" pitchFamily="18" charset="0"/>
            </a:endParaRPr>
          </a:p>
        </p:txBody>
      </p:sp>
      <p:sp>
        <p:nvSpPr>
          <p:cNvPr id="10" name="CuadroTexto 9">
            <a:extLst>
              <a:ext uri="{FF2B5EF4-FFF2-40B4-BE49-F238E27FC236}">
                <a16:creationId xmlns:a16="http://schemas.microsoft.com/office/drawing/2014/main" id="{D70DED11-DA59-4156-89B4-A56E94C9DAEA}"/>
              </a:ext>
            </a:extLst>
          </p:cNvPr>
          <p:cNvSpPr txBox="1"/>
          <p:nvPr/>
        </p:nvSpPr>
        <p:spPr>
          <a:xfrm>
            <a:off x="8532805" y="3765730"/>
            <a:ext cx="3474468" cy="1200329"/>
          </a:xfrm>
          <a:prstGeom prst="rect">
            <a:avLst/>
          </a:prstGeom>
          <a:noFill/>
        </p:spPr>
        <p:txBody>
          <a:bodyPr wrap="square">
            <a:spAutoFit/>
          </a:bodyPr>
          <a:lstStyle/>
          <a:p>
            <a:pPr indent="133350">
              <a:spcAft>
                <a:spcPts val="600"/>
              </a:spcAft>
            </a:pPr>
            <a:r>
              <a:rPr lang="es-PE" sz="1800" dirty="0">
                <a:effectLst/>
                <a:latin typeface="Times New Roman" panose="02020603050405020304" pitchFamily="18" charset="0"/>
                <a:ea typeface="Times New Roman" panose="02020603050405020304" pitchFamily="18" charset="0"/>
              </a:rPr>
              <a:t>Del  costo total hallado US $ 25.863 el 25% ($ 6.531) de éste costo total corresponde al costo de barrenos. </a:t>
            </a:r>
          </a:p>
        </p:txBody>
      </p:sp>
      <p:sp>
        <p:nvSpPr>
          <p:cNvPr id="9" name="Marcador de fecha 5">
            <a:extLst>
              <a:ext uri="{FF2B5EF4-FFF2-40B4-BE49-F238E27FC236}">
                <a16:creationId xmlns:a16="http://schemas.microsoft.com/office/drawing/2014/main" id="{B88A06D4-21B0-4D7F-8C9A-C83462CB3A10}"/>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AB06DA41-BF70-4C49-8962-3913596F0110}"/>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34</a:t>
            </a:fld>
            <a:endParaRPr lang="es-PE"/>
          </a:p>
        </p:txBody>
      </p:sp>
      <p:sp>
        <p:nvSpPr>
          <p:cNvPr id="2" name="Rectángulo 1">
            <a:extLst>
              <a:ext uri="{FF2B5EF4-FFF2-40B4-BE49-F238E27FC236}">
                <a16:creationId xmlns:a16="http://schemas.microsoft.com/office/drawing/2014/main" id="{59954D47-7B58-E069-321D-C9EF02123204}"/>
              </a:ext>
            </a:extLst>
          </p:cNvPr>
          <p:cNvSpPr/>
          <p:nvPr/>
        </p:nvSpPr>
        <p:spPr>
          <a:xfrm>
            <a:off x="3324288" y="448699"/>
            <a:ext cx="5558699" cy="600511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D2B26712-8B78-2927-9DE2-64F204A58ABC}"/>
              </a:ext>
            </a:extLst>
          </p:cNvPr>
          <p:cNvPicPr>
            <a:picLocks noChangeAspect="1"/>
          </p:cNvPicPr>
          <p:nvPr/>
        </p:nvPicPr>
        <p:blipFill>
          <a:blip r:embed="rId2"/>
          <a:stretch>
            <a:fillRect/>
          </a:stretch>
        </p:blipFill>
        <p:spPr>
          <a:xfrm>
            <a:off x="3251136" y="672599"/>
            <a:ext cx="5558699" cy="6143244"/>
          </a:xfrm>
          <a:prstGeom prst="rect">
            <a:avLst/>
          </a:prstGeom>
        </p:spPr>
      </p:pic>
    </p:spTree>
    <p:extLst>
      <p:ext uri="{BB962C8B-B14F-4D97-AF65-F5344CB8AC3E}">
        <p14:creationId xmlns:p14="http://schemas.microsoft.com/office/powerpoint/2010/main" val="14015508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F6DAA12-35A8-4318-8B29-FFB2739D77D6}"/>
              </a:ext>
            </a:extLst>
          </p:cNvPr>
          <p:cNvSpPr>
            <a:spLocks noChangeArrowheads="1"/>
          </p:cNvSpPr>
          <p:nvPr/>
        </p:nvSpPr>
        <p:spPr bwMode="auto">
          <a:xfrm>
            <a:off x="369454" y="694108"/>
            <a:ext cx="481214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s-PE" altLang="es-PE" sz="2400" b="1" dirty="0">
                <a:solidFill>
                  <a:schemeClr val="bg1"/>
                </a:solidFill>
                <a:highlight>
                  <a:srgbClr val="006666"/>
                </a:highlight>
                <a:latin typeface="Arial" panose="020B0604020202020204" pitchFamily="34" charset="0"/>
                <a:ea typeface="Times New Roman" panose="02020603050405020304" pitchFamily="18" charset="0"/>
              </a:rPr>
              <a:t>4</a:t>
            </a:r>
            <a:r>
              <a:rPr kumimoji="0" lang="es-PE" altLang="es-PE" sz="2400" b="1" i="0" u="none" strike="noStrike" cap="none" normalizeH="0" baseline="0" dirty="0">
                <a:ln>
                  <a:noFill/>
                </a:ln>
                <a:solidFill>
                  <a:schemeClr val="bg1"/>
                </a:solidFill>
                <a:effectLst/>
                <a:highlight>
                  <a:srgbClr val="006666"/>
                </a:highlight>
                <a:latin typeface="Arial" panose="020B0604020202020204" pitchFamily="34" charset="0"/>
                <a:ea typeface="Times New Roman" panose="02020603050405020304" pitchFamily="18" charset="0"/>
              </a:rPr>
              <a:t>.RESUMEN DE COSTOS</a:t>
            </a:r>
            <a:endParaRPr kumimoji="0" lang="es-PE" altLang="es-PE" sz="1200" b="1" i="0" u="none" strike="noStrike" cap="none" normalizeH="0" baseline="0" dirty="0">
              <a:ln>
                <a:noFill/>
              </a:ln>
              <a:solidFill>
                <a:schemeClr val="bg1"/>
              </a:solidFill>
              <a:effectLst/>
              <a:highlight>
                <a:srgbClr val="006666"/>
              </a:highlight>
              <a:latin typeface="Arial" panose="020B0604020202020204" pitchFamily="34" charset="0"/>
            </a:endParaRPr>
          </a:p>
        </p:txBody>
      </p:sp>
      <p:sp>
        <p:nvSpPr>
          <p:cNvPr id="8" name="CuadroTexto 7">
            <a:extLst>
              <a:ext uri="{FF2B5EF4-FFF2-40B4-BE49-F238E27FC236}">
                <a16:creationId xmlns:a16="http://schemas.microsoft.com/office/drawing/2014/main" id="{B56D80C1-C8B7-48BC-A5AB-045B835F0C9E}"/>
              </a:ext>
            </a:extLst>
          </p:cNvPr>
          <p:cNvSpPr txBox="1"/>
          <p:nvPr/>
        </p:nvSpPr>
        <p:spPr>
          <a:xfrm>
            <a:off x="895925" y="2893352"/>
            <a:ext cx="2687781" cy="369332"/>
          </a:xfrm>
          <a:prstGeom prst="rect">
            <a:avLst/>
          </a:prstGeom>
          <a:noFill/>
        </p:spPr>
        <p:txBody>
          <a:bodyPr wrap="square">
            <a:spAutoFit/>
          </a:bodyPr>
          <a:lstStyle/>
          <a:p>
            <a:pPr>
              <a:spcAft>
                <a:spcPts val="600"/>
              </a:spcAft>
            </a:pPr>
            <a:r>
              <a:rPr lang="es-PE" b="1" dirty="0">
                <a:latin typeface="Times New Roman" panose="02020603050405020304" pitchFamily="18" charset="0"/>
                <a:ea typeface="Times New Roman" panose="02020603050405020304" pitchFamily="18" charset="0"/>
              </a:rPr>
              <a:t>RESUMEN GENERAL</a:t>
            </a:r>
            <a:endParaRPr lang="es-PE" sz="1800" dirty="0">
              <a:effectLst/>
              <a:latin typeface="Times New Roman" panose="02020603050405020304" pitchFamily="18" charset="0"/>
              <a:ea typeface="Times New Roman" panose="02020603050405020304" pitchFamily="18" charset="0"/>
            </a:endParaRPr>
          </a:p>
        </p:txBody>
      </p:sp>
      <p:sp>
        <p:nvSpPr>
          <p:cNvPr id="6" name="Marcador de fecha 5">
            <a:extLst>
              <a:ext uri="{FF2B5EF4-FFF2-40B4-BE49-F238E27FC236}">
                <a16:creationId xmlns:a16="http://schemas.microsoft.com/office/drawing/2014/main" id="{972CDE41-4680-455C-90D8-9E732D99AD17}"/>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139D51DD-4AFC-4156-B9C3-0C68915EA66B}"/>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35</a:t>
            </a:fld>
            <a:endParaRPr lang="es-PE"/>
          </a:p>
        </p:txBody>
      </p:sp>
      <p:sp>
        <p:nvSpPr>
          <p:cNvPr id="3" name="Rectángulo 2">
            <a:extLst>
              <a:ext uri="{FF2B5EF4-FFF2-40B4-BE49-F238E27FC236}">
                <a16:creationId xmlns:a16="http://schemas.microsoft.com/office/drawing/2014/main" id="{39298EDD-B83F-A6E4-F099-09B15EF3D0DA}"/>
              </a:ext>
            </a:extLst>
          </p:cNvPr>
          <p:cNvSpPr/>
          <p:nvPr/>
        </p:nvSpPr>
        <p:spPr>
          <a:xfrm>
            <a:off x="3583706" y="1563757"/>
            <a:ext cx="5024590" cy="303474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pic>
        <p:nvPicPr>
          <p:cNvPr id="5" name="Imagen 4">
            <a:extLst>
              <a:ext uri="{FF2B5EF4-FFF2-40B4-BE49-F238E27FC236}">
                <a16:creationId xmlns:a16="http://schemas.microsoft.com/office/drawing/2014/main" id="{FDA34E17-8E6F-92FD-EE25-BE7852F188BD}"/>
              </a:ext>
            </a:extLst>
          </p:cNvPr>
          <p:cNvPicPr>
            <a:picLocks noChangeAspect="1"/>
          </p:cNvPicPr>
          <p:nvPr/>
        </p:nvPicPr>
        <p:blipFill>
          <a:blip r:embed="rId2"/>
          <a:stretch>
            <a:fillRect/>
          </a:stretch>
        </p:blipFill>
        <p:spPr>
          <a:xfrm>
            <a:off x="3688080" y="1683558"/>
            <a:ext cx="4815840" cy="2788920"/>
          </a:xfrm>
          <a:prstGeom prst="rect">
            <a:avLst/>
          </a:prstGeom>
        </p:spPr>
      </p:pic>
    </p:spTree>
    <p:extLst>
      <p:ext uri="{BB962C8B-B14F-4D97-AF65-F5344CB8AC3E}">
        <p14:creationId xmlns:p14="http://schemas.microsoft.com/office/powerpoint/2010/main" val="38613286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Text Box 3"/>
          <p:cNvSpPr txBox="1">
            <a:spLocks noChangeArrowheads="1"/>
          </p:cNvSpPr>
          <p:nvPr/>
        </p:nvSpPr>
        <p:spPr bwMode="auto">
          <a:xfrm>
            <a:off x="1847850" y="1196976"/>
            <a:ext cx="8496300" cy="2170113"/>
          </a:xfrm>
          <a:prstGeom prst="rect">
            <a:avLst/>
          </a:prstGeom>
          <a:solidFill>
            <a:schemeClr val="bg1">
              <a:alpha val="59999"/>
            </a:schemeClr>
          </a:solidFill>
          <a:ln>
            <a:noFill/>
          </a:ln>
          <a:effec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a:defRPr sz="2400">
                <a:solidFill>
                  <a:schemeClr val="tx1"/>
                </a:solidFill>
                <a:latin typeface="Times New Roman" panose="02020603050405020304" pitchFamily="18" charset="0"/>
              </a:defRPr>
            </a:lvl5pPr>
            <a:lvl6pPr eaLnBrk="0" fontAlgn="base" hangingPunct="0">
              <a:spcBef>
                <a:spcPct val="0"/>
              </a:spcBef>
              <a:spcAft>
                <a:spcPct val="0"/>
              </a:spcAft>
              <a:defRPr sz="2400">
                <a:solidFill>
                  <a:schemeClr val="tx1"/>
                </a:solidFill>
                <a:latin typeface="Times New Roman" panose="02020603050405020304" pitchFamily="18" charset="0"/>
              </a:defRPr>
            </a:lvl6pPr>
            <a:lvl7pPr eaLnBrk="0" fontAlgn="base" hangingPunct="0">
              <a:spcBef>
                <a:spcPct val="0"/>
              </a:spcBef>
              <a:spcAft>
                <a:spcPct val="0"/>
              </a:spcAft>
              <a:defRPr sz="2400">
                <a:solidFill>
                  <a:schemeClr val="tx1"/>
                </a:solidFill>
                <a:latin typeface="Times New Roman" panose="02020603050405020304" pitchFamily="18" charset="0"/>
              </a:defRPr>
            </a:lvl7pPr>
            <a:lvl8pPr eaLnBrk="0" fontAlgn="base" hangingPunct="0">
              <a:spcBef>
                <a:spcPct val="0"/>
              </a:spcBef>
              <a:spcAft>
                <a:spcPct val="0"/>
              </a:spcAft>
              <a:defRPr sz="2400">
                <a:solidFill>
                  <a:schemeClr val="tx1"/>
                </a:solidFill>
                <a:latin typeface="Times New Roman" panose="02020603050405020304" pitchFamily="18" charset="0"/>
              </a:defRPr>
            </a:lvl8pPr>
            <a:lvl9pPr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lang="es-ES_tradnl" altLang="es-PE" sz="1600" b="1" dirty="0">
                <a:solidFill>
                  <a:schemeClr val="bg1"/>
                </a:solidFill>
                <a:highlight>
                  <a:srgbClr val="006666"/>
                </a:highlight>
                <a:latin typeface="Arial" panose="020B0604020202020204" pitchFamily="34" charset="0"/>
                <a:cs typeface="Arial" panose="020B0604020202020204" pitchFamily="34" charset="0"/>
              </a:rPr>
              <a:t>PÉRDIDAS DIRECTAS:</a:t>
            </a:r>
          </a:p>
          <a:p>
            <a:pPr lvl="4" eaLnBrk="1" hangingPunct="1">
              <a:spcBef>
                <a:spcPct val="50000"/>
              </a:spcBef>
            </a:pPr>
            <a:r>
              <a:rPr lang="es-ES_tradnl" altLang="es-PE" sz="1600" b="1" dirty="0">
                <a:latin typeface="Arial" panose="020B0604020202020204" pitchFamily="34" charset="0"/>
                <a:cs typeface="Arial" panose="020B0604020202020204" pitchFamily="34" charset="0"/>
              </a:rPr>
              <a:t>Sobrecarga de explosivos	             sobre excavación</a:t>
            </a:r>
          </a:p>
          <a:p>
            <a:pPr lvl="4" eaLnBrk="1" hangingPunct="1">
              <a:spcBef>
                <a:spcPct val="50000"/>
              </a:spcBef>
            </a:pPr>
            <a:r>
              <a:rPr lang="es-ES_tradnl" altLang="es-PE" sz="1600" b="1" dirty="0">
                <a:latin typeface="Arial" panose="020B0604020202020204" pitchFamily="34" charset="0"/>
                <a:cs typeface="Arial" panose="020B0604020202020204" pitchFamily="34" charset="0"/>
              </a:rPr>
              <a:t>Avances deficientes		dilución</a:t>
            </a:r>
          </a:p>
          <a:p>
            <a:pPr lvl="4" eaLnBrk="1" hangingPunct="1">
              <a:spcBef>
                <a:spcPct val="50000"/>
              </a:spcBef>
            </a:pPr>
            <a:r>
              <a:rPr lang="es-ES_tradnl" altLang="es-PE" sz="1600" b="1" dirty="0">
                <a:latin typeface="Arial" panose="020B0604020202020204" pitchFamily="34" charset="0"/>
                <a:cs typeface="Arial" panose="020B0604020202020204" pitchFamily="34" charset="0"/>
              </a:rPr>
              <a:t>Voladura secundaria 		seguridad (accidentes)</a:t>
            </a:r>
          </a:p>
          <a:p>
            <a:pPr lvl="4" eaLnBrk="1" hangingPunct="1">
              <a:spcBef>
                <a:spcPct val="50000"/>
              </a:spcBef>
            </a:pPr>
            <a:r>
              <a:rPr lang="es-ES_tradnl" altLang="es-PE" sz="1600" b="1" dirty="0">
                <a:latin typeface="Arial" panose="020B0604020202020204" pitchFamily="34" charset="0"/>
                <a:cs typeface="Arial" panose="020B0604020202020204" pitchFamily="34" charset="0"/>
              </a:rPr>
              <a:t>Desperdicio de materiales	                   deterioro de equipos</a:t>
            </a:r>
          </a:p>
          <a:p>
            <a:pPr lvl="4" eaLnBrk="1" hangingPunct="1">
              <a:spcBef>
                <a:spcPct val="50000"/>
              </a:spcBef>
            </a:pPr>
            <a:r>
              <a:rPr lang="es-ES_tradnl" altLang="es-PE" sz="1600" b="1" dirty="0">
                <a:latin typeface="Arial" panose="020B0604020202020204" pitchFamily="34" charset="0"/>
                <a:cs typeface="Arial" panose="020B0604020202020204" pitchFamily="34" charset="0"/>
              </a:rPr>
              <a:t>Abandono de explosivos</a:t>
            </a:r>
          </a:p>
        </p:txBody>
      </p:sp>
      <p:sp>
        <p:nvSpPr>
          <p:cNvPr id="28677" name="Text Box 5"/>
          <p:cNvSpPr txBox="1">
            <a:spLocks noChangeArrowheads="1"/>
          </p:cNvSpPr>
          <p:nvPr/>
        </p:nvSpPr>
        <p:spPr bwMode="auto">
          <a:xfrm>
            <a:off x="1847852" y="3398838"/>
            <a:ext cx="7684076" cy="3270250"/>
          </a:xfrm>
          <a:prstGeom prst="rect">
            <a:avLst/>
          </a:prstGeom>
          <a:solidFill>
            <a:schemeClr val="bg1">
              <a:alpha val="59999"/>
            </a:schemeClr>
          </a:solidFill>
          <a:ln>
            <a:noFill/>
          </a:ln>
          <a:effectLst/>
        </p:spPr>
        <p:txBody>
          <a:bodyPr wrap="square">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lang="es-MX" altLang="es-PE" sz="1600" b="1" dirty="0">
                <a:solidFill>
                  <a:schemeClr val="bg1"/>
                </a:solidFill>
                <a:highlight>
                  <a:srgbClr val="006666"/>
                </a:highlight>
                <a:latin typeface="Arial" panose="020B0604020202020204" pitchFamily="34" charset="0"/>
                <a:cs typeface="Arial" panose="020B0604020202020204" pitchFamily="34" charset="0"/>
              </a:rPr>
              <a:t>PÉRDIDAS INDIRECTAS:</a:t>
            </a:r>
          </a:p>
          <a:p>
            <a:pPr eaLnBrk="1" hangingPunct="1">
              <a:spcBef>
                <a:spcPct val="50000"/>
              </a:spcBef>
            </a:pPr>
            <a:r>
              <a:rPr lang="es-MX" altLang="es-PE" sz="1600" b="1" dirty="0">
                <a:latin typeface="Arial" panose="020B0604020202020204" pitchFamily="34" charset="0"/>
                <a:cs typeface="Arial" panose="020B0604020202020204" pitchFamily="34" charset="0"/>
              </a:rPr>
              <a:t>		</a:t>
            </a:r>
            <a:r>
              <a:rPr lang="es-MX" altLang="es-PE" sz="1600" dirty="0">
                <a:latin typeface="Arial" panose="020B0604020202020204" pitchFamily="34" charset="0"/>
                <a:cs typeface="Arial" panose="020B0604020202020204" pitchFamily="34" charset="0"/>
              </a:rPr>
              <a:t>Por Fragmentación Irregular</a:t>
            </a:r>
          </a:p>
          <a:p>
            <a:pPr eaLnBrk="1" hangingPunct="1">
              <a:spcBef>
                <a:spcPct val="50000"/>
              </a:spcBef>
            </a:pPr>
            <a:r>
              <a:rPr lang="es-MX" altLang="es-PE" sz="1600" dirty="0">
                <a:latin typeface="Arial" panose="020B0604020202020204" pitchFamily="34" charset="0"/>
                <a:cs typeface="Arial" panose="020B0604020202020204" pitchFamily="34" charset="0"/>
              </a:rPr>
              <a:t>		Paleo Y Acarreo Deficiente</a:t>
            </a:r>
          </a:p>
          <a:p>
            <a:pPr eaLnBrk="1" hangingPunct="1">
              <a:spcBef>
                <a:spcPct val="50000"/>
              </a:spcBef>
            </a:pPr>
            <a:r>
              <a:rPr lang="es-MX" altLang="es-PE" sz="1600" dirty="0">
                <a:latin typeface="Arial" panose="020B0604020202020204" pitchFamily="34" charset="0"/>
                <a:cs typeface="Arial" panose="020B0604020202020204" pitchFamily="34" charset="0"/>
              </a:rPr>
              <a:t>		Exceso De Material A Transportar Por Sobre 				Excavación </a:t>
            </a:r>
          </a:p>
          <a:p>
            <a:pPr eaLnBrk="1" hangingPunct="1">
              <a:spcBef>
                <a:spcPct val="50000"/>
              </a:spcBef>
            </a:pPr>
            <a:r>
              <a:rPr lang="es-MX" altLang="es-PE" sz="1600" dirty="0">
                <a:latin typeface="Arial" panose="020B0604020202020204" pitchFamily="34" charset="0"/>
                <a:cs typeface="Arial" panose="020B0604020202020204" pitchFamily="34" charset="0"/>
              </a:rPr>
              <a:t>		Mayores Costos De Chancado En Planta 				Por Sobre Dimensionamiento Y Exceso De Energía</a:t>
            </a:r>
          </a:p>
          <a:p>
            <a:pPr eaLnBrk="1" hangingPunct="1">
              <a:spcBef>
                <a:spcPct val="50000"/>
              </a:spcBef>
            </a:pPr>
            <a:r>
              <a:rPr lang="es-MX" altLang="es-PE" sz="1600" dirty="0">
                <a:latin typeface="Arial" panose="020B0604020202020204" pitchFamily="34" charset="0"/>
                <a:cs typeface="Arial" panose="020B0604020202020204" pitchFamily="34" charset="0"/>
              </a:rPr>
              <a:t>		Empleo De Elementos De Sostenimiento 				(Pernos, Cuadros, </a:t>
            </a:r>
            <a:r>
              <a:rPr lang="es-MX" altLang="es-PE" sz="1600" dirty="0" err="1">
                <a:latin typeface="Arial" panose="020B0604020202020204" pitchFamily="34" charset="0"/>
                <a:cs typeface="Arial" panose="020B0604020202020204" pitchFamily="34" charset="0"/>
              </a:rPr>
              <a:t>Schocrete</a:t>
            </a:r>
            <a:r>
              <a:rPr lang="es-MX" altLang="es-PE" sz="1600" dirty="0">
                <a:latin typeface="Arial" panose="020B0604020202020204" pitchFamily="34" charset="0"/>
                <a:cs typeface="Arial" panose="020B0604020202020204" pitchFamily="34" charset="0"/>
              </a:rPr>
              <a:t>)</a:t>
            </a:r>
          </a:p>
          <a:p>
            <a:pPr eaLnBrk="1" hangingPunct="1">
              <a:spcBef>
                <a:spcPct val="50000"/>
              </a:spcBef>
            </a:pPr>
            <a:r>
              <a:rPr lang="es-MX" altLang="es-PE" sz="1600" dirty="0">
                <a:latin typeface="Arial" panose="020B0604020202020204" pitchFamily="34" charset="0"/>
                <a:cs typeface="Arial" panose="020B0604020202020204" pitchFamily="34" charset="0"/>
              </a:rPr>
              <a:t>		Costos De Desquinche Y Cementado</a:t>
            </a:r>
          </a:p>
        </p:txBody>
      </p:sp>
      <p:sp>
        <p:nvSpPr>
          <p:cNvPr id="28679" name="Rectangle 7"/>
          <p:cNvSpPr>
            <a:spLocks noGrp="1" noChangeArrowheads="1"/>
          </p:cNvSpPr>
          <p:nvPr>
            <p:ph type="title"/>
          </p:nvPr>
        </p:nvSpPr>
        <p:spPr>
          <a:xfrm>
            <a:off x="157017" y="188912"/>
            <a:ext cx="9632442" cy="449263"/>
          </a:xfrm>
          <a:solidFill>
            <a:srgbClr val="006666"/>
          </a:solidFill>
        </p:spPr>
        <p:txBody>
          <a:bodyPr>
            <a:noAutofit/>
          </a:bodyPr>
          <a:lstStyle/>
          <a:p>
            <a:pPr>
              <a:defRPr/>
            </a:pPr>
            <a:r>
              <a:rPr lang="es-MX" altLang="es-PE" sz="1600" b="1" dirty="0">
                <a:solidFill>
                  <a:schemeClr val="bg1"/>
                </a:solidFill>
                <a:latin typeface="Arial" panose="020B0604020202020204" pitchFamily="34" charset="0"/>
                <a:cs typeface="Arial" panose="020B0604020202020204" pitchFamily="34" charset="0"/>
              </a:rPr>
              <a:t>10.2. CONTROL DE COSTOS INNECESARIOS DE  PERFORACIÓN Y VOLADURA SUBTERRANEA</a:t>
            </a:r>
            <a:endParaRPr lang="es-ES" altLang="es-PE" sz="1600" b="1" dirty="0">
              <a:solidFill>
                <a:schemeClr val="bg1"/>
              </a:solidFill>
              <a:latin typeface="Arial" panose="020B0604020202020204" pitchFamily="34" charset="0"/>
              <a:cs typeface="Arial" panose="020B0604020202020204" pitchFamily="34" charset="0"/>
            </a:endParaRPr>
          </a:p>
        </p:txBody>
      </p:sp>
      <p:sp>
        <p:nvSpPr>
          <p:cNvPr id="5" name="Marcador de fecha 5">
            <a:extLst>
              <a:ext uri="{FF2B5EF4-FFF2-40B4-BE49-F238E27FC236}">
                <a16:creationId xmlns:a16="http://schemas.microsoft.com/office/drawing/2014/main" id="{A1D451E1-C3F0-49DB-8003-0B409F2C9D2E}"/>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6" name="Marcador de número de diapositiva 3">
            <a:extLst>
              <a:ext uri="{FF2B5EF4-FFF2-40B4-BE49-F238E27FC236}">
                <a16:creationId xmlns:a16="http://schemas.microsoft.com/office/drawing/2014/main" id="{91CCD669-7C87-4C0E-B40E-1657EE2B53A6}"/>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36</a:t>
            </a:fld>
            <a:endParaRPr lang="es-PE"/>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ext Box 2"/>
          <p:cNvSpPr txBox="1">
            <a:spLocks noChangeArrowheads="1"/>
          </p:cNvSpPr>
          <p:nvPr/>
        </p:nvSpPr>
        <p:spPr bwMode="auto">
          <a:xfrm>
            <a:off x="549420" y="2391470"/>
            <a:ext cx="4984605" cy="1200329"/>
          </a:xfrm>
          <a:prstGeom prst="rect">
            <a:avLst/>
          </a:prstGeom>
          <a:solidFill>
            <a:schemeClr val="bg1">
              <a:alpha val="59999"/>
            </a:schemeClr>
          </a:solidFill>
          <a:ln>
            <a:noFill/>
          </a:ln>
          <a:effectLst/>
        </p:spPr>
        <p:txBody>
          <a:bodyPr wrap="square">
            <a:spAutoFit/>
          </a:bodyPr>
          <a:lstStyle>
            <a:lvl1pPr marL="342900" indent="-342900">
              <a:defRPr sz="2400">
                <a:solidFill>
                  <a:schemeClr val="tx1"/>
                </a:solidFill>
                <a:latin typeface="Times New Roman" panose="02020603050405020304" pitchFamily="18" charset="0"/>
              </a:defRPr>
            </a:lvl1pPr>
            <a:lvl2pPr marL="800100" indent="-342900">
              <a:defRPr sz="2400">
                <a:solidFill>
                  <a:schemeClr val="tx1"/>
                </a:solidFill>
                <a:latin typeface="Times New Roman" panose="02020603050405020304" pitchFamily="18" charset="0"/>
              </a:defRPr>
            </a:lvl2pPr>
            <a:lvl3pPr marL="1257300" indent="-342900">
              <a:defRPr sz="2400">
                <a:solidFill>
                  <a:schemeClr val="tx1"/>
                </a:solidFill>
                <a:latin typeface="Times New Roman" panose="02020603050405020304" pitchFamily="18" charset="0"/>
              </a:defRPr>
            </a:lvl3pPr>
            <a:lvl4pPr marL="1714500" indent="-342900">
              <a:defRPr sz="2400">
                <a:solidFill>
                  <a:schemeClr val="tx1"/>
                </a:solidFill>
                <a:latin typeface="Times New Roman" panose="02020603050405020304" pitchFamily="18" charset="0"/>
              </a:defRPr>
            </a:lvl4pPr>
            <a:lvl5pPr marL="2171700" indent="-342900">
              <a:defRPr sz="2400">
                <a:solidFill>
                  <a:schemeClr val="tx1"/>
                </a:solidFill>
                <a:latin typeface="Times New Roman" panose="02020603050405020304" pitchFamily="18" charset="0"/>
              </a:defRPr>
            </a:lvl5pPr>
            <a:lvl6pPr marL="2628900" indent="-342900" eaLnBrk="0" fontAlgn="base" hangingPunct="0">
              <a:spcBef>
                <a:spcPct val="0"/>
              </a:spcBef>
              <a:spcAft>
                <a:spcPct val="0"/>
              </a:spcAft>
              <a:defRPr sz="2400">
                <a:solidFill>
                  <a:schemeClr val="tx1"/>
                </a:solidFill>
                <a:latin typeface="Times New Roman" panose="02020603050405020304" pitchFamily="18" charset="0"/>
              </a:defRPr>
            </a:lvl6pPr>
            <a:lvl7pPr marL="3086100" indent="-342900" eaLnBrk="0" fontAlgn="base" hangingPunct="0">
              <a:spcBef>
                <a:spcPct val="0"/>
              </a:spcBef>
              <a:spcAft>
                <a:spcPct val="0"/>
              </a:spcAft>
              <a:defRPr sz="2400">
                <a:solidFill>
                  <a:schemeClr val="tx1"/>
                </a:solidFill>
                <a:latin typeface="Times New Roman" panose="02020603050405020304" pitchFamily="18" charset="0"/>
              </a:defRPr>
            </a:lvl7pPr>
            <a:lvl8pPr marL="3543300" indent="-342900" eaLnBrk="0" fontAlgn="base" hangingPunct="0">
              <a:spcBef>
                <a:spcPct val="0"/>
              </a:spcBef>
              <a:spcAft>
                <a:spcPct val="0"/>
              </a:spcAft>
              <a:defRPr sz="2400">
                <a:solidFill>
                  <a:schemeClr val="tx1"/>
                </a:solidFill>
                <a:latin typeface="Times New Roman" panose="02020603050405020304" pitchFamily="18" charset="0"/>
              </a:defRPr>
            </a:lvl8pPr>
            <a:lvl9pPr marL="4000500" indent="-342900" eaLnBrk="0" fontAlgn="base" hangingPunct="0">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Char char="v"/>
            </a:pPr>
            <a:r>
              <a:rPr lang="es-ES_tradnl" altLang="es-PE" sz="1600" dirty="0">
                <a:latin typeface="Arial" panose="020B0604020202020204" pitchFamily="34" charset="0"/>
                <a:cs typeface="Arial" panose="020B0604020202020204" pitchFamily="34" charset="0"/>
              </a:rPr>
              <a:t>En desarrollos: costos o precios por metro de avance</a:t>
            </a:r>
          </a:p>
          <a:p>
            <a:pPr algn="just" eaLnBrk="1" hangingPunct="1">
              <a:spcBef>
                <a:spcPct val="50000"/>
              </a:spcBef>
              <a:buClr>
                <a:schemeClr val="tx1"/>
              </a:buClr>
              <a:buFont typeface="Wingdings" panose="05000000000000000000" pitchFamily="2" charset="2"/>
              <a:buChar char="v"/>
            </a:pPr>
            <a:r>
              <a:rPr lang="es-ES_tradnl" altLang="es-PE" sz="1600" dirty="0">
                <a:latin typeface="Arial" panose="020B0604020202020204" pitchFamily="34" charset="0"/>
                <a:cs typeface="Arial" panose="020B0604020202020204" pitchFamily="34" charset="0"/>
              </a:rPr>
              <a:t>En producción: costos o precios por metro cúbico o tonelada arrancada</a:t>
            </a:r>
          </a:p>
        </p:txBody>
      </p:sp>
      <p:sp>
        <p:nvSpPr>
          <p:cNvPr id="30724" name="Rectangle 4"/>
          <p:cNvSpPr>
            <a:spLocks noGrp="1" noChangeArrowheads="1"/>
          </p:cNvSpPr>
          <p:nvPr>
            <p:ph type="title"/>
          </p:nvPr>
        </p:nvSpPr>
        <p:spPr>
          <a:xfrm>
            <a:off x="809905" y="1282884"/>
            <a:ext cx="4140200" cy="431800"/>
          </a:xfrm>
          <a:solidFill>
            <a:srgbClr val="006666"/>
          </a:solidFill>
        </p:spPr>
        <p:txBody>
          <a:bodyPr/>
          <a:lstStyle/>
          <a:p>
            <a:pPr>
              <a:defRPr/>
            </a:pPr>
            <a:r>
              <a:rPr lang="es-MX" altLang="es-PE" sz="2400" b="1" dirty="0">
                <a:solidFill>
                  <a:schemeClr val="bg1"/>
                </a:solidFill>
                <a:latin typeface="Arial" panose="020B0604020202020204" pitchFamily="34" charset="0"/>
                <a:cs typeface="Arial" panose="020B0604020202020204" pitchFamily="34" charset="0"/>
              </a:rPr>
              <a:t>EXPRESIÓN DE COSTOS:</a:t>
            </a:r>
            <a:endParaRPr lang="es-ES" altLang="es-PE" sz="2400" b="1" dirty="0">
              <a:solidFill>
                <a:schemeClr val="bg1"/>
              </a:solidFill>
              <a:latin typeface="Arial" panose="020B0604020202020204" pitchFamily="34" charset="0"/>
              <a:cs typeface="Arial" panose="020B0604020202020204" pitchFamily="34" charset="0"/>
            </a:endParaRPr>
          </a:p>
        </p:txBody>
      </p:sp>
      <p:sp>
        <p:nvSpPr>
          <p:cNvPr id="30727" name="Rectangle 7"/>
          <p:cNvSpPr>
            <a:spLocks noChangeArrowheads="1"/>
          </p:cNvSpPr>
          <p:nvPr/>
        </p:nvSpPr>
        <p:spPr bwMode="auto">
          <a:xfrm>
            <a:off x="1593056" y="4157953"/>
            <a:ext cx="8281987" cy="1655763"/>
          </a:xfrm>
          <a:prstGeom prst="rect">
            <a:avLst/>
          </a:prstGeom>
          <a:solidFill>
            <a:schemeClr val="bg1">
              <a:alpha val="59999"/>
            </a:schemeClr>
          </a:solidFill>
          <a:ln>
            <a:noFill/>
          </a:ln>
          <a:effectLst/>
        </p:spPr>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r>
              <a:rPr lang="es-ES_tradnl" altLang="es-PE" sz="2200" b="1" dirty="0">
                <a:solidFill>
                  <a:schemeClr val="accent6">
                    <a:lumMod val="75000"/>
                  </a:schemeClr>
                </a:solidFill>
                <a:latin typeface="Arial" panose="020B0604020202020204" pitchFamily="34" charset="0"/>
                <a:cs typeface="Arial" panose="020B0604020202020204" pitchFamily="34" charset="0"/>
              </a:rPr>
              <a:t>SIEMPRE HAY OPCION PARA REDUCIR LOS COSTOS DIRECTOS O INDIRECTOS DE LA VOLADURA, SIN NECESIDAD DE VARIAR EL TIPO O CALIDAD DE LOS INSUMOS EMPLEADOS.</a:t>
            </a:r>
            <a:endParaRPr lang="es-ES" altLang="es-PE" sz="2200" b="1" dirty="0">
              <a:solidFill>
                <a:schemeClr val="accent6">
                  <a:lumMod val="75000"/>
                </a:schemeClr>
              </a:solidFill>
              <a:latin typeface="Arial" panose="020B0604020202020204" pitchFamily="34" charset="0"/>
              <a:cs typeface="Arial" panose="020B0604020202020204" pitchFamily="34" charset="0"/>
            </a:endParaRPr>
          </a:p>
        </p:txBody>
      </p:sp>
      <p:sp>
        <p:nvSpPr>
          <p:cNvPr id="6" name="Marcador de fecha 5">
            <a:extLst>
              <a:ext uri="{FF2B5EF4-FFF2-40B4-BE49-F238E27FC236}">
                <a16:creationId xmlns:a16="http://schemas.microsoft.com/office/drawing/2014/main" id="{DE2FECD1-BB66-4A03-8C13-B60DCC51C06C}"/>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7" name="Marcador de número de diapositiva 3">
            <a:extLst>
              <a:ext uri="{FF2B5EF4-FFF2-40B4-BE49-F238E27FC236}">
                <a16:creationId xmlns:a16="http://schemas.microsoft.com/office/drawing/2014/main" id="{4FEE910E-B73C-4E67-B891-8C282F32CE06}"/>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37</a:t>
            </a:fld>
            <a:endParaRPr lang="es-PE"/>
          </a:p>
        </p:txBody>
      </p:sp>
      <p:sp>
        <p:nvSpPr>
          <p:cNvPr id="8" name="Text Box 4">
            <a:extLst>
              <a:ext uri="{FF2B5EF4-FFF2-40B4-BE49-F238E27FC236}">
                <a16:creationId xmlns:a16="http://schemas.microsoft.com/office/drawing/2014/main" id="{E643F3CF-45E3-43A4-8333-98B80FDA094F}"/>
              </a:ext>
            </a:extLst>
          </p:cNvPr>
          <p:cNvSpPr txBox="1">
            <a:spLocks noChangeArrowheads="1"/>
          </p:cNvSpPr>
          <p:nvPr/>
        </p:nvSpPr>
        <p:spPr bwMode="auto">
          <a:xfrm>
            <a:off x="5734050" y="2295951"/>
            <a:ext cx="6248630" cy="1569660"/>
          </a:xfrm>
          <a:prstGeom prst="rect">
            <a:avLst/>
          </a:prstGeom>
          <a:solidFill>
            <a:schemeClr val="bg1">
              <a:alpha val="59999"/>
            </a:schemeClr>
          </a:solidFill>
          <a:ln>
            <a:noFill/>
          </a:ln>
          <a:effectLst/>
        </p:spPr>
        <p:txBody>
          <a:bodyPr wrap="square">
            <a:spAutoFit/>
          </a:bodyPr>
          <a:lstStyle>
            <a:lvl1pPr marL="457200" indent="-457200">
              <a:defRPr sz="2400">
                <a:solidFill>
                  <a:schemeClr val="tx1"/>
                </a:solidFill>
                <a:latin typeface="Times New Roman" panose="02020603050405020304" pitchFamily="18" charset="0"/>
              </a:defRPr>
            </a:lvl1pPr>
            <a:lvl2pPr marL="914400" indent="-457200">
              <a:defRPr sz="2400">
                <a:solidFill>
                  <a:schemeClr val="tx1"/>
                </a:solidFill>
                <a:latin typeface="Times New Roman" panose="02020603050405020304" pitchFamily="18" charset="0"/>
              </a:defRPr>
            </a:lvl2pPr>
            <a:lvl3pPr marL="1371600" indent="-457200">
              <a:defRPr sz="2400">
                <a:solidFill>
                  <a:schemeClr val="tx1"/>
                </a:solidFill>
                <a:latin typeface="Times New Roman" panose="02020603050405020304" pitchFamily="18" charset="0"/>
              </a:defRPr>
            </a:lvl3pPr>
            <a:lvl4pPr marL="1828800" indent="-457200">
              <a:defRPr sz="2400">
                <a:solidFill>
                  <a:schemeClr val="tx1"/>
                </a:solidFill>
                <a:latin typeface="Times New Roman" panose="02020603050405020304" pitchFamily="18" charset="0"/>
              </a:defRPr>
            </a:lvl4pPr>
            <a:lvl5pPr marL="2286000" indent="-457200">
              <a:defRPr sz="2400">
                <a:solidFill>
                  <a:schemeClr val="tx1"/>
                </a:solidFill>
                <a:latin typeface="Times New Roman" panose="02020603050405020304" pitchFamily="18" charset="0"/>
              </a:defRPr>
            </a:lvl5pPr>
            <a:lvl6pPr marL="2743200" indent="-457200" eaLnBrk="0" fontAlgn="base" hangingPunct="0">
              <a:spcBef>
                <a:spcPct val="0"/>
              </a:spcBef>
              <a:spcAft>
                <a:spcPct val="0"/>
              </a:spcAft>
              <a:defRPr sz="2400">
                <a:solidFill>
                  <a:schemeClr val="tx1"/>
                </a:solidFill>
                <a:latin typeface="Times New Roman" panose="02020603050405020304" pitchFamily="18" charset="0"/>
              </a:defRPr>
            </a:lvl6pPr>
            <a:lvl7pPr marL="3200400" indent="-457200" eaLnBrk="0" fontAlgn="base" hangingPunct="0">
              <a:spcBef>
                <a:spcPct val="0"/>
              </a:spcBef>
              <a:spcAft>
                <a:spcPct val="0"/>
              </a:spcAft>
              <a:defRPr sz="2400">
                <a:solidFill>
                  <a:schemeClr val="tx1"/>
                </a:solidFill>
                <a:latin typeface="Times New Roman" panose="02020603050405020304" pitchFamily="18" charset="0"/>
              </a:defRPr>
            </a:lvl7pPr>
            <a:lvl8pPr marL="3657600" indent="-457200" eaLnBrk="0" fontAlgn="base" hangingPunct="0">
              <a:spcBef>
                <a:spcPct val="0"/>
              </a:spcBef>
              <a:spcAft>
                <a:spcPct val="0"/>
              </a:spcAft>
              <a:defRPr sz="2400">
                <a:solidFill>
                  <a:schemeClr val="tx1"/>
                </a:solidFill>
                <a:latin typeface="Times New Roman" panose="02020603050405020304" pitchFamily="18" charset="0"/>
              </a:defRPr>
            </a:lvl8pPr>
            <a:lvl9pPr marL="4114800" indent="-4572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buFontTx/>
              <a:buChar char="•"/>
            </a:pPr>
            <a:r>
              <a:rPr lang="es-MX" altLang="es-PE" sz="1600" dirty="0">
                <a:latin typeface="Arial" panose="020B0604020202020204" pitchFamily="34" charset="0"/>
                <a:cs typeface="Arial" panose="020B0604020202020204" pitchFamily="34" charset="0"/>
              </a:rPr>
              <a:t>Corregir deficiencias en voladuras mal ejecutadas.</a:t>
            </a:r>
          </a:p>
          <a:p>
            <a:pPr eaLnBrk="1" hangingPunct="1">
              <a:spcBef>
                <a:spcPct val="50000"/>
              </a:spcBef>
              <a:buFontTx/>
              <a:buChar char="•"/>
            </a:pPr>
            <a:r>
              <a:rPr lang="es-MX" altLang="es-PE" sz="1600" dirty="0">
                <a:latin typeface="Arial" panose="020B0604020202020204" pitchFamily="34" charset="0"/>
                <a:cs typeface="Arial" panose="020B0604020202020204" pitchFamily="34" charset="0"/>
              </a:rPr>
              <a:t>Incrementar rendimientos y mejorar la fragmentación en las voladuras normales de producción.</a:t>
            </a:r>
          </a:p>
          <a:p>
            <a:pPr eaLnBrk="1" hangingPunct="1">
              <a:spcBef>
                <a:spcPct val="50000"/>
              </a:spcBef>
              <a:buFontTx/>
              <a:buChar char="•"/>
            </a:pPr>
            <a:r>
              <a:rPr lang="es-MX" altLang="es-PE" sz="1600" dirty="0">
                <a:latin typeface="Arial" panose="020B0604020202020204" pitchFamily="34" charset="0"/>
                <a:cs typeface="Arial" panose="020B0604020202020204" pitchFamily="34" charset="0"/>
              </a:rPr>
              <a:t>Reducir costos en operaciones colaterales: sostenimiento, transporte, conminución.</a:t>
            </a:r>
          </a:p>
        </p:txBody>
      </p:sp>
      <p:sp>
        <p:nvSpPr>
          <p:cNvPr id="9" name="Rectangle 5">
            <a:extLst>
              <a:ext uri="{FF2B5EF4-FFF2-40B4-BE49-F238E27FC236}">
                <a16:creationId xmlns:a16="http://schemas.microsoft.com/office/drawing/2014/main" id="{22E9BDE5-4BCC-4DDC-AB76-AD72B563E63E}"/>
              </a:ext>
            </a:extLst>
          </p:cNvPr>
          <p:cNvSpPr>
            <a:spLocks noChangeArrowheads="1"/>
          </p:cNvSpPr>
          <p:nvPr/>
        </p:nvSpPr>
        <p:spPr bwMode="auto">
          <a:xfrm>
            <a:off x="5996746" y="1282884"/>
            <a:ext cx="5677306" cy="720725"/>
          </a:xfrm>
          <a:prstGeom prst="rect">
            <a:avLst/>
          </a:prstGeom>
          <a:solidFill>
            <a:srgbClr val="00666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eaLnBrk="1" hangingPunct="1"/>
            <a:r>
              <a:rPr lang="es-MX" altLang="es-PE" sz="1600" b="1" dirty="0">
                <a:solidFill>
                  <a:schemeClr val="bg1"/>
                </a:solidFill>
              </a:rPr>
              <a:t>UN PROGRAMA DE REDUCCIÓN DE COSTOS SE APLICARÁ PARA:</a:t>
            </a:r>
            <a:endParaRPr lang="es-ES" altLang="es-PE" sz="1600" b="1" dirty="0">
              <a:solidFill>
                <a:schemeClr val="bg1"/>
              </a:solidFill>
            </a:endParaRPr>
          </a:p>
        </p:txBody>
      </p:sp>
      <p:sp>
        <p:nvSpPr>
          <p:cNvPr id="10" name="CuadroTexto 9">
            <a:extLst>
              <a:ext uri="{FF2B5EF4-FFF2-40B4-BE49-F238E27FC236}">
                <a16:creationId xmlns:a16="http://schemas.microsoft.com/office/drawing/2014/main" id="{6E47B2B6-B319-4E3B-A5FD-3959F03761BD}"/>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ext Box 2"/>
          <p:cNvSpPr txBox="1">
            <a:spLocks noChangeArrowheads="1"/>
          </p:cNvSpPr>
          <p:nvPr/>
        </p:nvSpPr>
        <p:spPr bwMode="auto">
          <a:xfrm>
            <a:off x="2640013" y="1024732"/>
            <a:ext cx="7558088" cy="701675"/>
          </a:xfrm>
          <a:prstGeom prst="rect">
            <a:avLst/>
          </a:prstGeom>
          <a:solidFill>
            <a:schemeClr val="bg1">
              <a:alpha val="45000"/>
            </a:schemeClr>
          </a:solidFill>
          <a:ln w="9525" algn="ctr">
            <a:solidFill>
              <a:srgbClr val="3366FF"/>
            </a:solidFill>
            <a:miter lim="800000"/>
            <a:headEnd/>
            <a:tailEnd/>
          </a:ln>
          <a:effectLst/>
        </p:spPr>
        <p:txBody>
          <a:bodyPr/>
          <a:lstStyle>
            <a:lvl1pPr>
              <a:defRPr sz="2400">
                <a:solidFill>
                  <a:schemeClr val="tx1"/>
                </a:solidFill>
                <a:latin typeface="Times New Roman" panose="02020603050405020304" pitchFamily="18" charset="0"/>
              </a:defRPr>
            </a:lvl1pPr>
            <a:lvl2pPr marL="800100" indent="-342900">
              <a:defRPr sz="2400">
                <a:solidFill>
                  <a:schemeClr val="tx1"/>
                </a:solidFill>
                <a:latin typeface="Times New Roman" panose="02020603050405020304" pitchFamily="18" charset="0"/>
              </a:defRPr>
            </a:lvl2pPr>
            <a:lvl3pPr marL="1311275" indent="-342900">
              <a:defRPr sz="2400">
                <a:solidFill>
                  <a:schemeClr val="tx1"/>
                </a:solidFill>
                <a:latin typeface="Times New Roman" panose="02020603050405020304" pitchFamily="18" charset="0"/>
              </a:defRPr>
            </a:lvl3pPr>
            <a:lvl4pPr marL="1833563" indent="-342900">
              <a:defRPr sz="2400">
                <a:solidFill>
                  <a:schemeClr val="tx1"/>
                </a:solidFill>
                <a:latin typeface="Times New Roman" panose="02020603050405020304" pitchFamily="18" charset="0"/>
              </a:defRPr>
            </a:lvl4pPr>
            <a:lvl5pPr marL="2355850" indent="-342900">
              <a:defRPr sz="2400">
                <a:solidFill>
                  <a:schemeClr val="tx1"/>
                </a:solidFill>
                <a:latin typeface="Times New Roman" panose="02020603050405020304" pitchFamily="18" charset="0"/>
              </a:defRPr>
            </a:lvl5pPr>
            <a:lvl6pPr marL="2813050" indent="-342900" fontAlgn="base">
              <a:spcBef>
                <a:spcPct val="0"/>
              </a:spcBef>
              <a:spcAft>
                <a:spcPct val="0"/>
              </a:spcAft>
              <a:defRPr sz="2400">
                <a:solidFill>
                  <a:schemeClr val="tx1"/>
                </a:solidFill>
                <a:latin typeface="Times New Roman" panose="02020603050405020304" pitchFamily="18" charset="0"/>
              </a:defRPr>
            </a:lvl6pPr>
            <a:lvl7pPr marL="3270250" indent="-342900" fontAlgn="base">
              <a:spcBef>
                <a:spcPct val="0"/>
              </a:spcBef>
              <a:spcAft>
                <a:spcPct val="0"/>
              </a:spcAft>
              <a:defRPr sz="2400">
                <a:solidFill>
                  <a:schemeClr val="tx1"/>
                </a:solidFill>
                <a:latin typeface="Times New Roman" panose="02020603050405020304" pitchFamily="18" charset="0"/>
              </a:defRPr>
            </a:lvl7pPr>
            <a:lvl8pPr marL="3727450" indent="-342900" fontAlgn="base">
              <a:spcBef>
                <a:spcPct val="0"/>
              </a:spcBef>
              <a:spcAft>
                <a:spcPct val="0"/>
              </a:spcAft>
              <a:defRPr sz="2400">
                <a:solidFill>
                  <a:schemeClr val="tx1"/>
                </a:solidFill>
                <a:latin typeface="Times New Roman" panose="02020603050405020304" pitchFamily="18" charset="0"/>
              </a:defRPr>
            </a:lvl8pPr>
            <a:lvl9pPr marL="4184650" indent="-342900" fontAlgn="base">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None/>
              <a:defRPr/>
            </a:pPr>
            <a:r>
              <a:rPr lang="es-ES_tradnl" altLang="es-PE" sz="2000" dirty="0">
                <a:latin typeface="Arial" panose="020B0604020202020204" pitchFamily="34" charset="0"/>
                <a:cs typeface="Arial" panose="020B0604020202020204" pitchFamily="34" charset="0"/>
              </a:rPr>
              <a:t>Eficiencia en los avances mediante la optimización de los arranques.</a:t>
            </a:r>
          </a:p>
        </p:txBody>
      </p:sp>
      <p:sp>
        <p:nvSpPr>
          <p:cNvPr id="31748" name="Rectangle 4"/>
          <p:cNvSpPr>
            <a:spLocks noGrp="1" noChangeArrowheads="1"/>
          </p:cNvSpPr>
          <p:nvPr>
            <p:ph type="title"/>
          </p:nvPr>
        </p:nvSpPr>
        <p:spPr>
          <a:xfrm rot="16200000">
            <a:off x="-290045" y="3280948"/>
            <a:ext cx="4567887" cy="757130"/>
          </a:xfrm>
          <a:solidFill>
            <a:srgbClr val="006666"/>
          </a:solidFill>
        </p:spPr>
        <p:txBody>
          <a:bodyPr wrap="square" anchor="t">
            <a:spAutoFit/>
          </a:bodyPr>
          <a:lstStyle/>
          <a:p>
            <a:pPr marL="342900" indent="-342900" algn="just">
              <a:spcBef>
                <a:spcPct val="50000"/>
              </a:spcBef>
              <a:buClr>
                <a:schemeClr val="tx1"/>
              </a:buClr>
              <a:defRPr/>
            </a:pPr>
            <a:r>
              <a:rPr lang="es-MX" altLang="es-PE" sz="2400" b="1" i="1" dirty="0">
                <a:solidFill>
                  <a:schemeClr val="bg1"/>
                </a:solidFill>
                <a:latin typeface="Arial" panose="020B0604020202020204" pitchFamily="34" charset="0"/>
                <a:cs typeface="Arial" panose="020B0604020202020204" pitchFamily="34" charset="0"/>
              </a:rPr>
              <a:t>MEDIOS A EMPLEAR PARA REDUCCION DE COSTOS:</a:t>
            </a:r>
            <a:endParaRPr lang="es-ES" altLang="es-PE" sz="2400" b="1" i="1" dirty="0">
              <a:solidFill>
                <a:schemeClr val="bg1"/>
              </a:solidFill>
              <a:latin typeface="Arial" panose="020B0604020202020204" pitchFamily="34" charset="0"/>
              <a:cs typeface="Arial" panose="020B0604020202020204" pitchFamily="34" charset="0"/>
            </a:endParaRPr>
          </a:p>
        </p:txBody>
      </p:sp>
      <p:sp>
        <p:nvSpPr>
          <p:cNvPr id="31750" name="Text Box 6"/>
          <p:cNvSpPr txBox="1">
            <a:spLocks noChangeArrowheads="1"/>
          </p:cNvSpPr>
          <p:nvPr/>
        </p:nvSpPr>
        <p:spPr bwMode="auto">
          <a:xfrm>
            <a:off x="2640014" y="1778001"/>
            <a:ext cx="7558087" cy="701675"/>
          </a:xfrm>
          <a:prstGeom prst="rect">
            <a:avLst/>
          </a:prstGeom>
          <a:noFill/>
          <a:ln>
            <a:noFill/>
          </a:ln>
          <a:effectLst/>
          <a:extLst>
            <a:ext uri="{909E8E84-426E-40DD-AFC4-6F175D3DCCD1}">
              <a14:hiddenFill xmlns:a14="http://schemas.microsoft.com/office/drawing/2010/main">
                <a:solidFill>
                  <a:srgbClr val="FFCCCC"/>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imes New Roman" panose="02020603050405020304" pitchFamily="18" charset="0"/>
              </a:defRPr>
            </a:lvl1pPr>
            <a:lvl2pPr marL="884238" indent="-342900">
              <a:defRPr sz="2400">
                <a:solidFill>
                  <a:schemeClr val="tx1"/>
                </a:solidFill>
                <a:latin typeface="Times New Roman" panose="02020603050405020304" pitchFamily="18" charset="0"/>
              </a:defRPr>
            </a:lvl2pPr>
            <a:lvl3pPr marL="1406525" indent="-342900">
              <a:defRPr sz="2400">
                <a:solidFill>
                  <a:schemeClr val="tx1"/>
                </a:solidFill>
                <a:latin typeface="Times New Roman" panose="02020603050405020304" pitchFamily="18" charset="0"/>
              </a:defRPr>
            </a:lvl3pPr>
            <a:lvl4pPr marL="1928813" indent="-342900">
              <a:defRPr sz="2400">
                <a:solidFill>
                  <a:schemeClr val="tx1"/>
                </a:solidFill>
                <a:latin typeface="Times New Roman" panose="02020603050405020304" pitchFamily="18" charset="0"/>
              </a:defRPr>
            </a:lvl4pPr>
            <a:lvl5pPr marL="2451100" indent="-342900">
              <a:defRPr sz="2400">
                <a:solidFill>
                  <a:schemeClr val="tx1"/>
                </a:solidFill>
                <a:latin typeface="Times New Roman" panose="02020603050405020304" pitchFamily="18" charset="0"/>
              </a:defRPr>
            </a:lvl5pPr>
            <a:lvl6pPr marL="2908300" indent="-342900" fontAlgn="base">
              <a:spcBef>
                <a:spcPct val="0"/>
              </a:spcBef>
              <a:spcAft>
                <a:spcPct val="0"/>
              </a:spcAft>
              <a:defRPr sz="2400">
                <a:solidFill>
                  <a:schemeClr val="tx1"/>
                </a:solidFill>
                <a:latin typeface="Times New Roman" panose="02020603050405020304" pitchFamily="18" charset="0"/>
              </a:defRPr>
            </a:lvl6pPr>
            <a:lvl7pPr marL="3365500" indent="-342900" fontAlgn="base">
              <a:spcBef>
                <a:spcPct val="0"/>
              </a:spcBef>
              <a:spcAft>
                <a:spcPct val="0"/>
              </a:spcAft>
              <a:defRPr sz="2400">
                <a:solidFill>
                  <a:schemeClr val="tx1"/>
                </a:solidFill>
                <a:latin typeface="Times New Roman" panose="02020603050405020304" pitchFamily="18" charset="0"/>
              </a:defRPr>
            </a:lvl7pPr>
            <a:lvl8pPr marL="3822700" indent="-342900" fontAlgn="base">
              <a:spcBef>
                <a:spcPct val="0"/>
              </a:spcBef>
              <a:spcAft>
                <a:spcPct val="0"/>
              </a:spcAft>
              <a:defRPr sz="2400">
                <a:solidFill>
                  <a:schemeClr val="tx1"/>
                </a:solidFill>
                <a:latin typeface="Times New Roman" panose="02020603050405020304" pitchFamily="18" charset="0"/>
              </a:defRPr>
            </a:lvl8pPr>
            <a:lvl9pPr marL="4279900" indent="-342900" fontAlgn="base">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None/>
              <a:defRPr/>
            </a:pPr>
            <a:r>
              <a:rPr lang="es-ES_tradnl" altLang="es-PE" sz="2000" dirty="0">
                <a:solidFill>
                  <a:schemeClr val="tx1">
                    <a:lumMod val="95000"/>
                    <a:lumOff val="5000"/>
                  </a:schemeClr>
                </a:solidFill>
                <a:latin typeface="Arial" panose="020B0604020202020204" pitchFamily="34" charset="0"/>
                <a:cs typeface="Arial" panose="020B0604020202020204" pitchFamily="34" charset="0"/>
              </a:rPr>
              <a:t>Incremento de fragmentación mejorando el  confinamiento mediante acoplamiento y taqueo.</a:t>
            </a:r>
          </a:p>
        </p:txBody>
      </p:sp>
      <p:sp>
        <p:nvSpPr>
          <p:cNvPr id="31751" name="Text Box 7"/>
          <p:cNvSpPr txBox="1">
            <a:spLocks noChangeArrowheads="1"/>
          </p:cNvSpPr>
          <p:nvPr/>
        </p:nvSpPr>
        <p:spPr bwMode="auto">
          <a:xfrm>
            <a:off x="2640014" y="2582864"/>
            <a:ext cx="7558087" cy="701675"/>
          </a:xfrm>
          <a:prstGeom prst="rect">
            <a:avLst/>
          </a:prstGeom>
          <a:solidFill>
            <a:schemeClr val="bg1">
              <a:alpha val="45000"/>
            </a:schemeClr>
          </a:solidFill>
          <a:ln w="9525" algn="ctr">
            <a:solidFill>
              <a:srgbClr val="0000FF"/>
            </a:solidFill>
            <a:miter lim="800000"/>
            <a:headEnd/>
            <a:tailEnd/>
          </a:ln>
          <a:effectLst/>
        </p:spPr>
        <p:txBody>
          <a:bodyPr/>
          <a:lstStyle>
            <a:lvl1pPr>
              <a:defRPr sz="2400">
                <a:solidFill>
                  <a:schemeClr val="tx1"/>
                </a:solidFill>
                <a:latin typeface="Times New Roman" panose="02020603050405020304" pitchFamily="18" charset="0"/>
              </a:defRPr>
            </a:lvl1pPr>
            <a:lvl2pPr marL="800100" indent="-342900">
              <a:defRPr sz="2400">
                <a:solidFill>
                  <a:schemeClr val="tx1"/>
                </a:solidFill>
                <a:latin typeface="Times New Roman" panose="02020603050405020304" pitchFamily="18" charset="0"/>
              </a:defRPr>
            </a:lvl2pPr>
            <a:lvl3pPr marL="1311275" indent="-342900">
              <a:defRPr sz="2400">
                <a:solidFill>
                  <a:schemeClr val="tx1"/>
                </a:solidFill>
                <a:latin typeface="Times New Roman" panose="02020603050405020304" pitchFamily="18" charset="0"/>
              </a:defRPr>
            </a:lvl3pPr>
            <a:lvl4pPr marL="1833563" indent="-342900">
              <a:defRPr sz="2400">
                <a:solidFill>
                  <a:schemeClr val="tx1"/>
                </a:solidFill>
                <a:latin typeface="Times New Roman" panose="02020603050405020304" pitchFamily="18" charset="0"/>
              </a:defRPr>
            </a:lvl4pPr>
            <a:lvl5pPr marL="2355850" indent="-342900">
              <a:defRPr sz="2400">
                <a:solidFill>
                  <a:schemeClr val="tx1"/>
                </a:solidFill>
                <a:latin typeface="Times New Roman" panose="02020603050405020304" pitchFamily="18" charset="0"/>
              </a:defRPr>
            </a:lvl5pPr>
            <a:lvl6pPr marL="2813050" indent="-342900" fontAlgn="base">
              <a:spcBef>
                <a:spcPct val="0"/>
              </a:spcBef>
              <a:spcAft>
                <a:spcPct val="0"/>
              </a:spcAft>
              <a:defRPr sz="2400">
                <a:solidFill>
                  <a:schemeClr val="tx1"/>
                </a:solidFill>
                <a:latin typeface="Times New Roman" panose="02020603050405020304" pitchFamily="18" charset="0"/>
              </a:defRPr>
            </a:lvl6pPr>
            <a:lvl7pPr marL="3270250" indent="-342900" fontAlgn="base">
              <a:spcBef>
                <a:spcPct val="0"/>
              </a:spcBef>
              <a:spcAft>
                <a:spcPct val="0"/>
              </a:spcAft>
              <a:defRPr sz="2400">
                <a:solidFill>
                  <a:schemeClr val="tx1"/>
                </a:solidFill>
                <a:latin typeface="Times New Roman" panose="02020603050405020304" pitchFamily="18" charset="0"/>
              </a:defRPr>
            </a:lvl7pPr>
            <a:lvl8pPr marL="3727450" indent="-342900" fontAlgn="base">
              <a:spcBef>
                <a:spcPct val="0"/>
              </a:spcBef>
              <a:spcAft>
                <a:spcPct val="0"/>
              </a:spcAft>
              <a:defRPr sz="2400">
                <a:solidFill>
                  <a:schemeClr val="tx1"/>
                </a:solidFill>
                <a:latin typeface="Times New Roman" panose="02020603050405020304" pitchFamily="18" charset="0"/>
              </a:defRPr>
            </a:lvl8pPr>
            <a:lvl9pPr marL="4184650" indent="-342900" fontAlgn="base">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None/>
              <a:defRPr/>
            </a:pPr>
            <a:r>
              <a:rPr lang="es-ES_tradnl" altLang="es-PE" sz="2000" dirty="0">
                <a:latin typeface="Arial" panose="020B0604020202020204" pitchFamily="34" charset="0"/>
                <a:cs typeface="Arial" panose="020B0604020202020204" pitchFamily="34" charset="0"/>
              </a:rPr>
              <a:t>Incremento de fragmentación con una adecuada selección de explosivos y correcta distribución de la energía disponible.</a:t>
            </a:r>
          </a:p>
        </p:txBody>
      </p:sp>
      <p:sp>
        <p:nvSpPr>
          <p:cNvPr id="31752" name="Text Box 8"/>
          <p:cNvSpPr txBox="1">
            <a:spLocks noChangeArrowheads="1"/>
          </p:cNvSpPr>
          <p:nvPr/>
        </p:nvSpPr>
        <p:spPr bwMode="auto">
          <a:xfrm>
            <a:off x="2640014" y="3375026"/>
            <a:ext cx="7558087" cy="701675"/>
          </a:xfrm>
          <a:prstGeom prst="rect">
            <a:avLst/>
          </a:prstGeom>
          <a:noFill/>
          <a:ln>
            <a:noFill/>
          </a:ln>
          <a:effectLst/>
          <a:extLst>
            <a:ext uri="{909E8E84-426E-40DD-AFC4-6F175D3DCCD1}">
              <a14:hiddenFill xmlns:a14="http://schemas.microsoft.com/office/drawing/2010/main">
                <a:solidFill>
                  <a:srgbClr val="FFCCCC"/>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imes New Roman" panose="02020603050405020304" pitchFamily="18" charset="0"/>
              </a:defRPr>
            </a:lvl1pPr>
            <a:lvl2pPr marL="884238" indent="-342900">
              <a:defRPr sz="2400">
                <a:solidFill>
                  <a:schemeClr val="tx1"/>
                </a:solidFill>
                <a:latin typeface="Times New Roman" panose="02020603050405020304" pitchFamily="18" charset="0"/>
              </a:defRPr>
            </a:lvl2pPr>
            <a:lvl3pPr marL="1406525" indent="-342900">
              <a:defRPr sz="2400">
                <a:solidFill>
                  <a:schemeClr val="tx1"/>
                </a:solidFill>
                <a:latin typeface="Times New Roman" panose="02020603050405020304" pitchFamily="18" charset="0"/>
              </a:defRPr>
            </a:lvl3pPr>
            <a:lvl4pPr marL="1928813" indent="-342900">
              <a:defRPr sz="2400">
                <a:solidFill>
                  <a:schemeClr val="tx1"/>
                </a:solidFill>
                <a:latin typeface="Times New Roman" panose="02020603050405020304" pitchFamily="18" charset="0"/>
              </a:defRPr>
            </a:lvl4pPr>
            <a:lvl5pPr marL="2451100" indent="-342900">
              <a:defRPr sz="2400">
                <a:solidFill>
                  <a:schemeClr val="tx1"/>
                </a:solidFill>
                <a:latin typeface="Times New Roman" panose="02020603050405020304" pitchFamily="18" charset="0"/>
              </a:defRPr>
            </a:lvl5pPr>
            <a:lvl6pPr marL="2908300" indent="-342900" fontAlgn="base">
              <a:spcBef>
                <a:spcPct val="0"/>
              </a:spcBef>
              <a:spcAft>
                <a:spcPct val="0"/>
              </a:spcAft>
              <a:defRPr sz="2400">
                <a:solidFill>
                  <a:schemeClr val="tx1"/>
                </a:solidFill>
                <a:latin typeface="Times New Roman" panose="02020603050405020304" pitchFamily="18" charset="0"/>
              </a:defRPr>
            </a:lvl6pPr>
            <a:lvl7pPr marL="3365500" indent="-342900" fontAlgn="base">
              <a:spcBef>
                <a:spcPct val="0"/>
              </a:spcBef>
              <a:spcAft>
                <a:spcPct val="0"/>
              </a:spcAft>
              <a:defRPr sz="2400">
                <a:solidFill>
                  <a:schemeClr val="tx1"/>
                </a:solidFill>
                <a:latin typeface="Times New Roman" panose="02020603050405020304" pitchFamily="18" charset="0"/>
              </a:defRPr>
            </a:lvl7pPr>
            <a:lvl8pPr marL="3822700" indent="-342900" fontAlgn="base">
              <a:spcBef>
                <a:spcPct val="0"/>
              </a:spcBef>
              <a:spcAft>
                <a:spcPct val="0"/>
              </a:spcAft>
              <a:defRPr sz="2400">
                <a:solidFill>
                  <a:schemeClr val="tx1"/>
                </a:solidFill>
                <a:latin typeface="Times New Roman" panose="02020603050405020304" pitchFamily="18" charset="0"/>
              </a:defRPr>
            </a:lvl8pPr>
            <a:lvl9pPr marL="4279900" indent="-342900" fontAlgn="base">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None/>
              <a:defRPr/>
            </a:pPr>
            <a:r>
              <a:rPr lang="es-ES_tradnl" altLang="es-PE" sz="2000" dirty="0">
                <a:solidFill>
                  <a:schemeClr val="tx1">
                    <a:lumMod val="95000"/>
                    <a:lumOff val="5000"/>
                  </a:schemeClr>
                </a:solidFill>
                <a:latin typeface="Arial" panose="020B0604020202020204" pitchFamily="34" charset="0"/>
                <a:cs typeface="Arial" panose="020B0604020202020204" pitchFamily="34" charset="0"/>
              </a:rPr>
              <a:t>Reducción de sostenimiento mediante el control de </a:t>
            </a:r>
            <a:r>
              <a:rPr lang="es-ES_tradnl" altLang="es-PE" sz="2000" dirty="0" err="1">
                <a:solidFill>
                  <a:schemeClr val="tx1">
                    <a:lumMod val="95000"/>
                    <a:lumOff val="5000"/>
                  </a:schemeClr>
                </a:solidFill>
                <a:latin typeface="Arial" panose="020B0604020202020204" pitchFamily="34" charset="0"/>
                <a:cs typeface="Arial" panose="020B0604020202020204" pitchFamily="34" charset="0"/>
              </a:rPr>
              <a:t>sobreexcavación</a:t>
            </a:r>
            <a:r>
              <a:rPr lang="es-ES_tradnl" altLang="es-PE" sz="2000" dirty="0">
                <a:solidFill>
                  <a:schemeClr val="tx1">
                    <a:lumMod val="95000"/>
                    <a:lumOff val="5000"/>
                  </a:schemeClr>
                </a:solidFill>
                <a:latin typeface="Arial" panose="020B0604020202020204" pitchFamily="34" charset="0"/>
                <a:cs typeface="Arial" panose="020B0604020202020204" pitchFamily="34" charset="0"/>
              </a:rPr>
              <a:t> y la aplicación de voladura controlada.</a:t>
            </a:r>
          </a:p>
        </p:txBody>
      </p:sp>
      <p:sp>
        <p:nvSpPr>
          <p:cNvPr id="31753" name="Text Box 9"/>
          <p:cNvSpPr txBox="1">
            <a:spLocks noChangeArrowheads="1"/>
          </p:cNvSpPr>
          <p:nvPr/>
        </p:nvSpPr>
        <p:spPr bwMode="auto">
          <a:xfrm>
            <a:off x="2640014" y="4149726"/>
            <a:ext cx="7558087" cy="701675"/>
          </a:xfrm>
          <a:prstGeom prst="rect">
            <a:avLst/>
          </a:prstGeom>
          <a:solidFill>
            <a:schemeClr val="accent4">
              <a:lumMod val="40000"/>
              <a:lumOff val="60000"/>
              <a:alpha val="45000"/>
            </a:schemeClr>
          </a:solidFill>
          <a:ln w="9525" algn="ctr">
            <a:solidFill>
              <a:srgbClr val="0000FF"/>
            </a:solidFill>
            <a:miter lim="800000"/>
            <a:headEnd/>
            <a:tailEnd/>
          </a:ln>
          <a:effectLst/>
        </p:spPr>
        <p:txBody>
          <a:bodyPr/>
          <a:lstStyle>
            <a:lvl1pPr>
              <a:defRPr sz="2400">
                <a:solidFill>
                  <a:schemeClr val="tx1"/>
                </a:solidFill>
                <a:latin typeface="Times New Roman" panose="02020603050405020304" pitchFamily="18" charset="0"/>
              </a:defRPr>
            </a:lvl1pPr>
            <a:lvl2pPr marL="800100" indent="-342900">
              <a:defRPr sz="2400">
                <a:solidFill>
                  <a:schemeClr val="tx1"/>
                </a:solidFill>
                <a:latin typeface="Times New Roman" panose="02020603050405020304" pitchFamily="18" charset="0"/>
              </a:defRPr>
            </a:lvl2pPr>
            <a:lvl3pPr marL="1311275" indent="-342900">
              <a:defRPr sz="2400">
                <a:solidFill>
                  <a:schemeClr val="tx1"/>
                </a:solidFill>
                <a:latin typeface="Times New Roman" panose="02020603050405020304" pitchFamily="18" charset="0"/>
              </a:defRPr>
            </a:lvl3pPr>
            <a:lvl4pPr marL="1833563" indent="-342900">
              <a:defRPr sz="2400">
                <a:solidFill>
                  <a:schemeClr val="tx1"/>
                </a:solidFill>
                <a:latin typeface="Times New Roman" panose="02020603050405020304" pitchFamily="18" charset="0"/>
              </a:defRPr>
            </a:lvl4pPr>
            <a:lvl5pPr marL="2355850" indent="-342900">
              <a:defRPr sz="2400">
                <a:solidFill>
                  <a:schemeClr val="tx1"/>
                </a:solidFill>
                <a:latin typeface="Times New Roman" panose="02020603050405020304" pitchFamily="18" charset="0"/>
              </a:defRPr>
            </a:lvl5pPr>
            <a:lvl6pPr marL="2813050" indent="-342900" fontAlgn="base">
              <a:spcBef>
                <a:spcPct val="0"/>
              </a:spcBef>
              <a:spcAft>
                <a:spcPct val="0"/>
              </a:spcAft>
              <a:defRPr sz="2400">
                <a:solidFill>
                  <a:schemeClr val="tx1"/>
                </a:solidFill>
                <a:latin typeface="Times New Roman" panose="02020603050405020304" pitchFamily="18" charset="0"/>
              </a:defRPr>
            </a:lvl6pPr>
            <a:lvl7pPr marL="3270250" indent="-342900" fontAlgn="base">
              <a:spcBef>
                <a:spcPct val="0"/>
              </a:spcBef>
              <a:spcAft>
                <a:spcPct val="0"/>
              </a:spcAft>
              <a:defRPr sz="2400">
                <a:solidFill>
                  <a:schemeClr val="tx1"/>
                </a:solidFill>
                <a:latin typeface="Times New Roman" panose="02020603050405020304" pitchFamily="18" charset="0"/>
              </a:defRPr>
            </a:lvl7pPr>
            <a:lvl8pPr marL="3727450" indent="-342900" fontAlgn="base">
              <a:spcBef>
                <a:spcPct val="0"/>
              </a:spcBef>
              <a:spcAft>
                <a:spcPct val="0"/>
              </a:spcAft>
              <a:defRPr sz="2400">
                <a:solidFill>
                  <a:schemeClr val="tx1"/>
                </a:solidFill>
                <a:latin typeface="Times New Roman" panose="02020603050405020304" pitchFamily="18" charset="0"/>
              </a:defRPr>
            </a:lvl8pPr>
            <a:lvl9pPr marL="4184650" indent="-342900" fontAlgn="base">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None/>
              <a:defRPr/>
            </a:pPr>
            <a:r>
              <a:rPr lang="es-ES_tradnl" altLang="es-PE" sz="2000" dirty="0">
                <a:latin typeface="Arial" panose="020B0604020202020204" pitchFamily="34" charset="0"/>
                <a:cs typeface="Arial" panose="020B0604020202020204" pitchFamily="34" charset="0"/>
              </a:rPr>
              <a:t>Control de fragmentación aprovechando las condiciones </a:t>
            </a:r>
            <a:r>
              <a:rPr lang="es-ES_tradnl" altLang="es-PE" sz="2000" dirty="0" err="1">
                <a:latin typeface="Arial" panose="020B0604020202020204" pitchFamily="34" charset="0"/>
                <a:cs typeface="Arial" panose="020B0604020202020204" pitchFamily="34" charset="0"/>
              </a:rPr>
              <a:t>geoestructurales</a:t>
            </a:r>
            <a:r>
              <a:rPr lang="es-ES_tradnl" altLang="es-PE" sz="2000" dirty="0">
                <a:latin typeface="Arial" panose="020B0604020202020204" pitchFamily="34" charset="0"/>
                <a:cs typeface="Arial" panose="020B0604020202020204" pitchFamily="34" charset="0"/>
              </a:rPr>
              <a:t> y </a:t>
            </a:r>
            <a:r>
              <a:rPr lang="es-ES_tradnl" altLang="es-PE" sz="2000" dirty="0" err="1">
                <a:latin typeface="Arial" panose="020B0604020202020204" pitchFamily="34" charset="0"/>
                <a:cs typeface="Arial" panose="020B0604020202020204" pitchFamily="34" charset="0"/>
              </a:rPr>
              <a:t>geomecánicas</a:t>
            </a:r>
            <a:r>
              <a:rPr lang="es-ES_tradnl" altLang="es-PE" sz="2000" dirty="0">
                <a:latin typeface="Arial" panose="020B0604020202020204" pitchFamily="34" charset="0"/>
                <a:cs typeface="Arial" panose="020B0604020202020204" pitchFamily="34" charset="0"/>
              </a:rPr>
              <a:t>  de la roca.</a:t>
            </a:r>
          </a:p>
        </p:txBody>
      </p:sp>
      <p:sp>
        <p:nvSpPr>
          <p:cNvPr id="31754" name="Text Box 10"/>
          <p:cNvSpPr txBox="1">
            <a:spLocks noChangeArrowheads="1"/>
          </p:cNvSpPr>
          <p:nvPr/>
        </p:nvSpPr>
        <p:spPr bwMode="auto">
          <a:xfrm>
            <a:off x="2640014" y="4954589"/>
            <a:ext cx="7558087" cy="701675"/>
          </a:xfrm>
          <a:prstGeom prst="rect">
            <a:avLst/>
          </a:prstGeom>
          <a:noFill/>
          <a:ln>
            <a:noFill/>
          </a:ln>
          <a:effectLst/>
          <a:extLst>
            <a:ext uri="{909E8E84-426E-40DD-AFC4-6F175D3DCCD1}">
              <a14:hiddenFill xmlns:a14="http://schemas.microsoft.com/office/drawing/2010/main">
                <a:solidFill>
                  <a:srgbClr val="FFCCCC"/>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imes New Roman" panose="02020603050405020304" pitchFamily="18" charset="0"/>
              </a:defRPr>
            </a:lvl1pPr>
            <a:lvl2pPr marL="800100" indent="-342900">
              <a:defRPr sz="2400">
                <a:solidFill>
                  <a:schemeClr val="tx1"/>
                </a:solidFill>
                <a:latin typeface="Times New Roman" panose="02020603050405020304" pitchFamily="18" charset="0"/>
              </a:defRPr>
            </a:lvl2pPr>
            <a:lvl3pPr marL="1311275" indent="-342900">
              <a:defRPr sz="2400">
                <a:solidFill>
                  <a:schemeClr val="tx1"/>
                </a:solidFill>
                <a:latin typeface="Times New Roman" panose="02020603050405020304" pitchFamily="18" charset="0"/>
              </a:defRPr>
            </a:lvl3pPr>
            <a:lvl4pPr marL="1833563" indent="-342900">
              <a:defRPr sz="2400">
                <a:solidFill>
                  <a:schemeClr val="tx1"/>
                </a:solidFill>
                <a:latin typeface="Times New Roman" panose="02020603050405020304" pitchFamily="18" charset="0"/>
              </a:defRPr>
            </a:lvl4pPr>
            <a:lvl5pPr marL="2355850" indent="-342900">
              <a:defRPr sz="2400">
                <a:solidFill>
                  <a:schemeClr val="tx1"/>
                </a:solidFill>
                <a:latin typeface="Times New Roman" panose="02020603050405020304" pitchFamily="18" charset="0"/>
              </a:defRPr>
            </a:lvl5pPr>
            <a:lvl6pPr marL="2813050" indent="-342900" fontAlgn="base">
              <a:spcBef>
                <a:spcPct val="0"/>
              </a:spcBef>
              <a:spcAft>
                <a:spcPct val="0"/>
              </a:spcAft>
              <a:defRPr sz="2400">
                <a:solidFill>
                  <a:schemeClr val="tx1"/>
                </a:solidFill>
                <a:latin typeface="Times New Roman" panose="02020603050405020304" pitchFamily="18" charset="0"/>
              </a:defRPr>
            </a:lvl6pPr>
            <a:lvl7pPr marL="3270250" indent="-342900" fontAlgn="base">
              <a:spcBef>
                <a:spcPct val="0"/>
              </a:spcBef>
              <a:spcAft>
                <a:spcPct val="0"/>
              </a:spcAft>
              <a:defRPr sz="2400">
                <a:solidFill>
                  <a:schemeClr val="tx1"/>
                </a:solidFill>
                <a:latin typeface="Times New Roman" panose="02020603050405020304" pitchFamily="18" charset="0"/>
              </a:defRPr>
            </a:lvl7pPr>
            <a:lvl8pPr marL="3727450" indent="-342900" fontAlgn="base">
              <a:spcBef>
                <a:spcPct val="0"/>
              </a:spcBef>
              <a:spcAft>
                <a:spcPct val="0"/>
              </a:spcAft>
              <a:defRPr sz="2400">
                <a:solidFill>
                  <a:schemeClr val="tx1"/>
                </a:solidFill>
                <a:latin typeface="Times New Roman" panose="02020603050405020304" pitchFamily="18" charset="0"/>
              </a:defRPr>
            </a:lvl8pPr>
            <a:lvl9pPr marL="4184650" indent="-342900" fontAlgn="base">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None/>
              <a:defRPr/>
            </a:pPr>
            <a:r>
              <a:rPr lang="es-ES_tradnl" altLang="es-PE" sz="2000" dirty="0">
                <a:solidFill>
                  <a:schemeClr val="tx1">
                    <a:lumMod val="95000"/>
                    <a:lumOff val="5000"/>
                  </a:schemeClr>
                </a:solidFill>
                <a:latin typeface="Arial" panose="020B0604020202020204" pitchFamily="34" charset="0"/>
                <a:cs typeface="Arial" panose="020B0604020202020204" pitchFamily="34" charset="0"/>
              </a:rPr>
              <a:t>Optimización de la perforación para la correcta distribución de la energía potencial del explosivo.</a:t>
            </a:r>
          </a:p>
        </p:txBody>
      </p:sp>
      <p:sp>
        <p:nvSpPr>
          <p:cNvPr id="31755" name="Text Box 11"/>
          <p:cNvSpPr txBox="1">
            <a:spLocks noChangeArrowheads="1"/>
          </p:cNvSpPr>
          <p:nvPr/>
        </p:nvSpPr>
        <p:spPr bwMode="auto">
          <a:xfrm>
            <a:off x="2640014" y="5756711"/>
            <a:ext cx="7558087" cy="701675"/>
          </a:xfrm>
          <a:prstGeom prst="rect">
            <a:avLst/>
          </a:prstGeom>
          <a:solidFill>
            <a:schemeClr val="bg1">
              <a:alpha val="45000"/>
            </a:schemeClr>
          </a:solidFill>
          <a:ln w="9525" algn="ctr">
            <a:solidFill>
              <a:srgbClr val="0000FF"/>
            </a:solidFill>
            <a:miter lim="800000"/>
            <a:headEnd/>
            <a:tailEnd/>
          </a:ln>
          <a:effectLst/>
        </p:spPr>
        <p:txBody>
          <a:bodyPr/>
          <a:lstStyle>
            <a:lvl1pPr>
              <a:defRPr sz="2400">
                <a:solidFill>
                  <a:schemeClr val="tx1"/>
                </a:solidFill>
                <a:latin typeface="Times New Roman" panose="02020603050405020304" pitchFamily="18" charset="0"/>
              </a:defRPr>
            </a:lvl1pPr>
            <a:lvl2pPr marL="800100" indent="-342900">
              <a:defRPr sz="2400">
                <a:solidFill>
                  <a:schemeClr val="tx1"/>
                </a:solidFill>
                <a:latin typeface="Times New Roman" panose="02020603050405020304" pitchFamily="18" charset="0"/>
              </a:defRPr>
            </a:lvl2pPr>
            <a:lvl3pPr marL="1311275" indent="-342900">
              <a:defRPr sz="2400">
                <a:solidFill>
                  <a:schemeClr val="tx1"/>
                </a:solidFill>
                <a:latin typeface="Times New Roman" panose="02020603050405020304" pitchFamily="18" charset="0"/>
              </a:defRPr>
            </a:lvl3pPr>
            <a:lvl4pPr marL="1833563" indent="-342900">
              <a:defRPr sz="2400">
                <a:solidFill>
                  <a:schemeClr val="tx1"/>
                </a:solidFill>
                <a:latin typeface="Times New Roman" panose="02020603050405020304" pitchFamily="18" charset="0"/>
              </a:defRPr>
            </a:lvl4pPr>
            <a:lvl5pPr marL="2355850" indent="-342900">
              <a:defRPr sz="2400">
                <a:solidFill>
                  <a:schemeClr val="tx1"/>
                </a:solidFill>
                <a:latin typeface="Times New Roman" panose="02020603050405020304" pitchFamily="18" charset="0"/>
              </a:defRPr>
            </a:lvl5pPr>
            <a:lvl6pPr marL="2813050" indent="-342900" fontAlgn="base">
              <a:spcBef>
                <a:spcPct val="0"/>
              </a:spcBef>
              <a:spcAft>
                <a:spcPct val="0"/>
              </a:spcAft>
              <a:defRPr sz="2400">
                <a:solidFill>
                  <a:schemeClr val="tx1"/>
                </a:solidFill>
                <a:latin typeface="Times New Roman" panose="02020603050405020304" pitchFamily="18" charset="0"/>
              </a:defRPr>
            </a:lvl6pPr>
            <a:lvl7pPr marL="3270250" indent="-342900" fontAlgn="base">
              <a:spcBef>
                <a:spcPct val="0"/>
              </a:spcBef>
              <a:spcAft>
                <a:spcPct val="0"/>
              </a:spcAft>
              <a:defRPr sz="2400">
                <a:solidFill>
                  <a:schemeClr val="tx1"/>
                </a:solidFill>
                <a:latin typeface="Times New Roman" panose="02020603050405020304" pitchFamily="18" charset="0"/>
              </a:defRPr>
            </a:lvl7pPr>
            <a:lvl8pPr marL="3727450" indent="-342900" fontAlgn="base">
              <a:spcBef>
                <a:spcPct val="0"/>
              </a:spcBef>
              <a:spcAft>
                <a:spcPct val="0"/>
              </a:spcAft>
              <a:defRPr sz="2400">
                <a:solidFill>
                  <a:schemeClr val="tx1"/>
                </a:solidFill>
                <a:latin typeface="Times New Roman" panose="02020603050405020304" pitchFamily="18" charset="0"/>
              </a:defRPr>
            </a:lvl8pPr>
            <a:lvl9pPr marL="4184650" indent="-342900" fontAlgn="base">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None/>
              <a:defRPr/>
            </a:pPr>
            <a:r>
              <a:rPr lang="es-ES_tradnl" altLang="es-PE" sz="2000" dirty="0">
                <a:latin typeface="Arial" panose="020B0604020202020204" pitchFamily="34" charset="0"/>
                <a:cs typeface="Arial" panose="020B0604020202020204" pitchFamily="34" charset="0"/>
              </a:rPr>
              <a:t>Optimización de la secuencia de salidas para la formación de caras libres.</a:t>
            </a:r>
          </a:p>
        </p:txBody>
      </p:sp>
      <p:sp>
        <p:nvSpPr>
          <p:cNvPr id="11" name="Marcador de fecha 5">
            <a:extLst>
              <a:ext uri="{FF2B5EF4-FFF2-40B4-BE49-F238E27FC236}">
                <a16:creationId xmlns:a16="http://schemas.microsoft.com/office/drawing/2014/main" id="{4FAB448E-E4D2-48CD-9427-E4497EC11B38}"/>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2" name="Marcador de número de diapositiva 3">
            <a:extLst>
              <a:ext uri="{FF2B5EF4-FFF2-40B4-BE49-F238E27FC236}">
                <a16:creationId xmlns:a16="http://schemas.microsoft.com/office/drawing/2014/main" id="{8ACEF0D8-A35F-4A9E-B64D-60CCD955FC8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38</a:t>
            </a:fld>
            <a:endParaRPr lang="es-PE"/>
          </a:p>
        </p:txBody>
      </p:sp>
      <p:sp>
        <p:nvSpPr>
          <p:cNvPr id="13" name="CuadroTexto 12">
            <a:extLst>
              <a:ext uri="{FF2B5EF4-FFF2-40B4-BE49-F238E27FC236}">
                <a16:creationId xmlns:a16="http://schemas.microsoft.com/office/drawing/2014/main" id="{88025948-82A8-4D91-A5D9-13D6F665F7C8}"/>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3"/>
          <p:cNvSpPr>
            <a:spLocks noGrp="1" noChangeArrowheads="1"/>
          </p:cNvSpPr>
          <p:nvPr>
            <p:ph idx="1"/>
          </p:nvPr>
        </p:nvSpPr>
        <p:spPr>
          <a:xfrm>
            <a:off x="822036" y="1105045"/>
            <a:ext cx="10547927" cy="636442"/>
          </a:xfrm>
          <a:solidFill>
            <a:schemeClr val="bg1"/>
          </a:solidFill>
        </p:spPr>
        <p:txBody>
          <a:bodyPr rtlCol="0">
            <a:normAutofit lnSpcReduction="10000"/>
          </a:bodyPr>
          <a:lstStyle/>
          <a:p>
            <a:pPr marL="0" indent="0">
              <a:buClr>
                <a:schemeClr val="accent1">
                  <a:lumMod val="75000"/>
                </a:schemeClr>
              </a:buClr>
              <a:buNone/>
              <a:defRPr/>
            </a:pPr>
            <a:r>
              <a:rPr lang="es-ES_tradnl" altLang="es-PE" sz="2000" dirty="0">
                <a:latin typeface="Arial" panose="020B0604020202020204" pitchFamily="34" charset="0"/>
                <a:cs typeface="Arial" panose="020B0604020202020204" pitchFamily="34" charset="0"/>
              </a:rPr>
              <a:t>En principio es fundamental determinar el problema y enfocar su solución con alguna de las alternativas operacionales para reducción de costos, con los siguientes pasos:</a:t>
            </a:r>
          </a:p>
        </p:txBody>
      </p:sp>
      <p:sp>
        <p:nvSpPr>
          <p:cNvPr id="46084" name="Text Box 4"/>
          <p:cNvSpPr txBox="1">
            <a:spLocks noChangeArrowheads="1"/>
          </p:cNvSpPr>
          <p:nvPr/>
        </p:nvSpPr>
        <p:spPr bwMode="auto">
          <a:xfrm>
            <a:off x="2425701" y="1963738"/>
            <a:ext cx="7916863" cy="412750"/>
          </a:xfrm>
          <a:prstGeom prst="rect">
            <a:avLst/>
          </a:prstGeom>
          <a:solidFill>
            <a:schemeClr val="accent3">
              <a:lumMod val="20000"/>
              <a:lumOff val="80000"/>
              <a:alpha val="45000"/>
            </a:schemeClr>
          </a:solidFill>
          <a:ln w="9525" algn="ctr">
            <a:noFill/>
            <a:miter lim="800000"/>
            <a:headEnd/>
            <a:tailEnd/>
          </a:ln>
          <a:effectLst/>
        </p:spPr>
        <p:txBody>
          <a:bodyPr/>
          <a:lstStyle>
            <a:lvl1pPr>
              <a:defRPr sz="2400">
                <a:solidFill>
                  <a:schemeClr val="tx1"/>
                </a:solidFill>
                <a:latin typeface="Times New Roman" panose="02020603050405020304" pitchFamily="18" charset="0"/>
              </a:defRPr>
            </a:lvl1pPr>
            <a:lvl2pPr marL="800100" indent="-342900">
              <a:defRPr sz="2400">
                <a:solidFill>
                  <a:schemeClr val="tx1"/>
                </a:solidFill>
                <a:latin typeface="Times New Roman" panose="02020603050405020304" pitchFamily="18" charset="0"/>
              </a:defRPr>
            </a:lvl2pPr>
            <a:lvl3pPr marL="1311275" indent="-342900">
              <a:defRPr sz="2400">
                <a:solidFill>
                  <a:schemeClr val="tx1"/>
                </a:solidFill>
                <a:latin typeface="Times New Roman" panose="02020603050405020304" pitchFamily="18" charset="0"/>
              </a:defRPr>
            </a:lvl3pPr>
            <a:lvl4pPr marL="1833563" indent="-342900">
              <a:defRPr sz="2400">
                <a:solidFill>
                  <a:schemeClr val="tx1"/>
                </a:solidFill>
                <a:latin typeface="Times New Roman" panose="02020603050405020304" pitchFamily="18" charset="0"/>
              </a:defRPr>
            </a:lvl4pPr>
            <a:lvl5pPr marL="2355850" indent="-342900">
              <a:defRPr sz="2400">
                <a:solidFill>
                  <a:schemeClr val="tx1"/>
                </a:solidFill>
                <a:latin typeface="Times New Roman" panose="02020603050405020304" pitchFamily="18" charset="0"/>
              </a:defRPr>
            </a:lvl5pPr>
            <a:lvl6pPr marL="2813050" indent="-342900" fontAlgn="base">
              <a:spcBef>
                <a:spcPct val="0"/>
              </a:spcBef>
              <a:spcAft>
                <a:spcPct val="0"/>
              </a:spcAft>
              <a:defRPr sz="2400">
                <a:solidFill>
                  <a:schemeClr val="tx1"/>
                </a:solidFill>
                <a:latin typeface="Times New Roman" panose="02020603050405020304" pitchFamily="18" charset="0"/>
              </a:defRPr>
            </a:lvl6pPr>
            <a:lvl7pPr marL="3270250" indent="-342900" fontAlgn="base">
              <a:spcBef>
                <a:spcPct val="0"/>
              </a:spcBef>
              <a:spcAft>
                <a:spcPct val="0"/>
              </a:spcAft>
              <a:defRPr sz="2400">
                <a:solidFill>
                  <a:schemeClr val="tx1"/>
                </a:solidFill>
                <a:latin typeface="Times New Roman" panose="02020603050405020304" pitchFamily="18" charset="0"/>
              </a:defRPr>
            </a:lvl7pPr>
            <a:lvl8pPr marL="3727450" indent="-342900" fontAlgn="base">
              <a:spcBef>
                <a:spcPct val="0"/>
              </a:spcBef>
              <a:spcAft>
                <a:spcPct val="0"/>
              </a:spcAft>
              <a:defRPr sz="2400">
                <a:solidFill>
                  <a:schemeClr val="tx1"/>
                </a:solidFill>
                <a:latin typeface="Times New Roman" panose="02020603050405020304" pitchFamily="18" charset="0"/>
              </a:defRPr>
            </a:lvl8pPr>
            <a:lvl9pPr marL="4184650" indent="-342900" fontAlgn="base">
              <a:spcBef>
                <a:spcPct val="0"/>
              </a:spcBef>
              <a:spcAft>
                <a:spcPct val="0"/>
              </a:spcAft>
              <a:defRPr sz="2400">
                <a:solidFill>
                  <a:schemeClr val="tx1"/>
                </a:solidFill>
                <a:latin typeface="Times New Roman" panose="02020603050405020304" pitchFamily="18" charset="0"/>
              </a:defRPr>
            </a:lvl9pPr>
          </a:lstStyle>
          <a:p>
            <a:pPr eaLnBrk="1" hangingPunct="1">
              <a:lnSpc>
                <a:spcPct val="80000"/>
              </a:lnSpc>
              <a:spcBef>
                <a:spcPct val="20000"/>
              </a:spcBef>
              <a:defRPr/>
            </a:pPr>
            <a:r>
              <a:rPr lang="es-ES_tradnl" altLang="es-PE" sz="2200" dirty="0">
                <a:latin typeface="Arial" panose="020B0604020202020204" pitchFamily="34" charset="0"/>
              </a:rPr>
              <a:t>Seleccionar y designar el personal para este trabajo.</a:t>
            </a:r>
          </a:p>
          <a:p>
            <a:pPr algn="just" eaLnBrk="1" hangingPunct="1">
              <a:spcBef>
                <a:spcPct val="50000"/>
              </a:spcBef>
              <a:buClr>
                <a:schemeClr val="tx1"/>
              </a:buClr>
              <a:buFont typeface="Wingdings" panose="05000000000000000000" pitchFamily="2" charset="2"/>
              <a:buNone/>
              <a:defRPr/>
            </a:pPr>
            <a:endParaRPr lang="es-ES_tradnl" altLang="es-PE" sz="2200" dirty="0">
              <a:latin typeface="Arial" panose="020B0604020202020204" pitchFamily="34" charset="0"/>
              <a:cs typeface="Arial" panose="020B0604020202020204" pitchFamily="34" charset="0"/>
            </a:endParaRPr>
          </a:p>
        </p:txBody>
      </p:sp>
      <p:sp>
        <p:nvSpPr>
          <p:cNvPr id="46085" name="Text Box 5"/>
          <p:cNvSpPr txBox="1">
            <a:spLocks noChangeArrowheads="1"/>
          </p:cNvSpPr>
          <p:nvPr/>
        </p:nvSpPr>
        <p:spPr bwMode="auto">
          <a:xfrm>
            <a:off x="2424113" y="2559050"/>
            <a:ext cx="7916862" cy="393700"/>
          </a:xfrm>
          <a:prstGeom prst="rect">
            <a:avLst/>
          </a:prstGeom>
          <a:noFill/>
          <a:ln>
            <a:noFill/>
          </a:ln>
          <a:effectLst/>
          <a:extLst>
            <a:ext uri="{909E8E84-426E-40DD-AFC4-6F175D3DCCD1}">
              <a14:hiddenFill xmlns:a14="http://schemas.microsoft.com/office/drawing/2010/main">
                <a:solidFill>
                  <a:srgbClr val="FFCCCC"/>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imes New Roman" panose="02020603050405020304" pitchFamily="18" charset="0"/>
              </a:defRPr>
            </a:lvl1pPr>
            <a:lvl2pPr marL="884238" indent="-342900">
              <a:defRPr sz="2400">
                <a:solidFill>
                  <a:schemeClr val="tx1"/>
                </a:solidFill>
                <a:latin typeface="Times New Roman" panose="02020603050405020304" pitchFamily="18" charset="0"/>
              </a:defRPr>
            </a:lvl2pPr>
            <a:lvl3pPr marL="1406525" indent="-342900">
              <a:defRPr sz="2400">
                <a:solidFill>
                  <a:schemeClr val="tx1"/>
                </a:solidFill>
                <a:latin typeface="Times New Roman" panose="02020603050405020304" pitchFamily="18" charset="0"/>
              </a:defRPr>
            </a:lvl3pPr>
            <a:lvl4pPr marL="1928813" indent="-342900">
              <a:defRPr sz="2400">
                <a:solidFill>
                  <a:schemeClr val="tx1"/>
                </a:solidFill>
                <a:latin typeface="Times New Roman" panose="02020603050405020304" pitchFamily="18" charset="0"/>
              </a:defRPr>
            </a:lvl4pPr>
            <a:lvl5pPr marL="2451100" indent="-342900">
              <a:defRPr sz="2400">
                <a:solidFill>
                  <a:schemeClr val="tx1"/>
                </a:solidFill>
                <a:latin typeface="Times New Roman" panose="02020603050405020304" pitchFamily="18" charset="0"/>
              </a:defRPr>
            </a:lvl5pPr>
            <a:lvl6pPr marL="2908300" indent="-342900" eaLnBrk="0" fontAlgn="base" hangingPunct="0">
              <a:spcBef>
                <a:spcPct val="0"/>
              </a:spcBef>
              <a:spcAft>
                <a:spcPct val="0"/>
              </a:spcAft>
              <a:defRPr sz="2400">
                <a:solidFill>
                  <a:schemeClr val="tx1"/>
                </a:solidFill>
                <a:latin typeface="Times New Roman" panose="02020603050405020304" pitchFamily="18" charset="0"/>
              </a:defRPr>
            </a:lvl6pPr>
            <a:lvl7pPr marL="3365500" indent="-342900" eaLnBrk="0" fontAlgn="base" hangingPunct="0">
              <a:spcBef>
                <a:spcPct val="0"/>
              </a:spcBef>
              <a:spcAft>
                <a:spcPct val="0"/>
              </a:spcAft>
              <a:defRPr sz="2400">
                <a:solidFill>
                  <a:schemeClr val="tx1"/>
                </a:solidFill>
                <a:latin typeface="Times New Roman" panose="02020603050405020304" pitchFamily="18" charset="0"/>
              </a:defRPr>
            </a:lvl7pPr>
            <a:lvl8pPr marL="3822700" indent="-342900" eaLnBrk="0" fontAlgn="base" hangingPunct="0">
              <a:spcBef>
                <a:spcPct val="0"/>
              </a:spcBef>
              <a:spcAft>
                <a:spcPct val="0"/>
              </a:spcAft>
              <a:defRPr sz="2400">
                <a:solidFill>
                  <a:schemeClr val="tx1"/>
                </a:solidFill>
                <a:latin typeface="Times New Roman" panose="02020603050405020304" pitchFamily="18" charset="0"/>
              </a:defRPr>
            </a:lvl8pPr>
            <a:lvl9pPr marL="4279900" indent="-3429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lnSpc>
                <a:spcPct val="80000"/>
              </a:lnSpc>
              <a:spcBef>
                <a:spcPct val="20000"/>
              </a:spcBef>
            </a:pPr>
            <a:r>
              <a:rPr lang="es-ES_tradnl" altLang="es-PE" sz="2200">
                <a:latin typeface="Arial" panose="020B0604020202020204" pitchFamily="34" charset="0"/>
              </a:rPr>
              <a:t>Ubicar las labores críticas o con problemas específicos</a:t>
            </a:r>
            <a:endParaRPr lang="es-ES_tradnl" altLang="es-PE" sz="2200">
              <a:latin typeface="Arial" panose="020B0604020202020204" pitchFamily="34" charset="0"/>
              <a:cs typeface="Arial" panose="020B0604020202020204" pitchFamily="34" charset="0"/>
            </a:endParaRPr>
          </a:p>
        </p:txBody>
      </p:sp>
      <p:sp>
        <p:nvSpPr>
          <p:cNvPr id="46086" name="Text Box 6"/>
          <p:cNvSpPr txBox="1">
            <a:spLocks noChangeArrowheads="1"/>
          </p:cNvSpPr>
          <p:nvPr/>
        </p:nvSpPr>
        <p:spPr bwMode="auto">
          <a:xfrm>
            <a:off x="2424113" y="3068638"/>
            <a:ext cx="7916862" cy="1116012"/>
          </a:xfrm>
          <a:prstGeom prst="rect">
            <a:avLst/>
          </a:prstGeom>
          <a:solidFill>
            <a:schemeClr val="accent3">
              <a:lumMod val="20000"/>
              <a:lumOff val="80000"/>
              <a:alpha val="45000"/>
            </a:schemeClr>
          </a:solidFill>
          <a:ln w="9525" algn="ctr">
            <a:noFill/>
            <a:miter lim="800000"/>
            <a:headEnd/>
            <a:tailEnd/>
          </a:ln>
          <a:effectLst/>
        </p:spPr>
        <p:txBody>
          <a:bodyPr/>
          <a:lstStyle>
            <a:lvl1pPr>
              <a:defRPr sz="2400">
                <a:solidFill>
                  <a:schemeClr val="tx1"/>
                </a:solidFill>
                <a:latin typeface="Times New Roman" panose="02020603050405020304" pitchFamily="18" charset="0"/>
              </a:defRPr>
            </a:lvl1pPr>
            <a:lvl2pPr marL="1792288" indent="-457200">
              <a:defRPr sz="2400">
                <a:solidFill>
                  <a:schemeClr val="tx1"/>
                </a:solidFill>
                <a:latin typeface="Times New Roman" panose="02020603050405020304" pitchFamily="18" charset="0"/>
              </a:defRPr>
            </a:lvl2pPr>
            <a:lvl3pPr marL="2428875" indent="-457200">
              <a:defRPr sz="2400">
                <a:solidFill>
                  <a:schemeClr val="tx1"/>
                </a:solidFill>
                <a:latin typeface="Times New Roman" panose="02020603050405020304" pitchFamily="18" charset="0"/>
              </a:defRPr>
            </a:lvl3pPr>
            <a:lvl4pPr marL="3065463" indent="-457200">
              <a:defRPr sz="2400">
                <a:solidFill>
                  <a:schemeClr val="tx1"/>
                </a:solidFill>
                <a:latin typeface="Times New Roman" panose="02020603050405020304" pitchFamily="18" charset="0"/>
              </a:defRPr>
            </a:lvl4pPr>
            <a:lvl5pPr marL="3702050" indent="-457200">
              <a:defRPr sz="2400">
                <a:solidFill>
                  <a:schemeClr val="tx1"/>
                </a:solidFill>
                <a:latin typeface="Times New Roman" panose="02020603050405020304" pitchFamily="18" charset="0"/>
              </a:defRPr>
            </a:lvl5pPr>
            <a:lvl6pPr marL="4159250" indent="-457200" fontAlgn="base">
              <a:spcBef>
                <a:spcPct val="0"/>
              </a:spcBef>
              <a:spcAft>
                <a:spcPct val="0"/>
              </a:spcAft>
              <a:defRPr sz="2400">
                <a:solidFill>
                  <a:schemeClr val="tx1"/>
                </a:solidFill>
                <a:latin typeface="Times New Roman" panose="02020603050405020304" pitchFamily="18" charset="0"/>
              </a:defRPr>
            </a:lvl6pPr>
            <a:lvl7pPr marL="4616450" indent="-457200" fontAlgn="base">
              <a:spcBef>
                <a:spcPct val="0"/>
              </a:spcBef>
              <a:spcAft>
                <a:spcPct val="0"/>
              </a:spcAft>
              <a:defRPr sz="2400">
                <a:solidFill>
                  <a:schemeClr val="tx1"/>
                </a:solidFill>
                <a:latin typeface="Times New Roman" panose="02020603050405020304" pitchFamily="18" charset="0"/>
              </a:defRPr>
            </a:lvl7pPr>
            <a:lvl8pPr marL="5073650" indent="-457200" fontAlgn="base">
              <a:spcBef>
                <a:spcPct val="0"/>
              </a:spcBef>
              <a:spcAft>
                <a:spcPct val="0"/>
              </a:spcAft>
              <a:defRPr sz="2400">
                <a:solidFill>
                  <a:schemeClr val="tx1"/>
                </a:solidFill>
                <a:latin typeface="Times New Roman" panose="02020603050405020304" pitchFamily="18" charset="0"/>
              </a:defRPr>
            </a:lvl8pPr>
            <a:lvl9pPr marL="5530850" indent="-457200" fontAlgn="base">
              <a:spcBef>
                <a:spcPct val="0"/>
              </a:spcBef>
              <a:spcAft>
                <a:spcPct val="0"/>
              </a:spcAft>
              <a:defRPr sz="2400">
                <a:solidFill>
                  <a:schemeClr val="tx1"/>
                </a:solidFill>
                <a:latin typeface="Times New Roman" panose="02020603050405020304" pitchFamily="18" charset="0"/>
              </a:defRPr>
            </a:lvl9pPr>
          </a:lstStyle>
          <a:p>
            <a:pPr eaLnBrk="1" hangingPunct="1">
              <a:lnSpc>
                <a:spcPct val="90000"/>
              </a:lnSpc>
              <a:spcBef>
                <a:spcPct val="20000"/>
              </a:spcBef>
              <a:defRPr/>
            </a:pPr>
            <a:r>
              <a:rPr lang="es-ES_tradnl" altLang="es-PE" sz="2200" dirty="0">
                <a:latin typeface="Arial" panose="020B0604020202020204" pitchFamily="34" charset="0"/>
              </a:rPr>
              <a:t>Verificar las operaciones de perforación en la labores, viendo si coinciden el diseño estandarizado con el realizado por los perforistas.</a:t>
            </a:r>
            <a:endParaRPr lang="es-ES_tradnl" altLang="es-PE" sz="2200" dirty="0">
              <a:latin typeface="Arial" panose="020B0604020202020204" pitchFamily="34" charset="0"/>
              <a:cs typeface="Arial" panose="020B0604020202020204" pitchFamily="34" charset="0"/>
            </a:endParaRPr>
          </a:p>
        </p:txBody>
      </p:sp>
      <p:sp>
        <p:nvSpPr>
          <p:cNvPr id="46087" name="Text Box 7"/>
          <p:cNvSpPr txBox="1">
            <a:spLocks noChangeArrowheads="1"/>
          </p:cNvSpPr>
          <p:nvPr/>
        </p:nvSpPr>
        <p:spPr bwMode="auto">
          <a:xfrm>
            <a:off x="2424113" y="4262439"/>
            <a:ext cx="7916862" cy="701675"/>
          </a:xfrm>
          <a:prstGeom prst="rect">
            <a:avLst/>
          </a:prstGeom>
          <a:noFill/>
          <a:ln>
            <a:noFill/>
          </a:ln>
          <a:effectLst/>
          <a:extLst>
            <a:ext uri="{909E8E84-426E-40DD-AFC4-6F175D3DCCD1}">
              <a14:hiddenFill xmlns:a14="http://schemas.microsoft.com/office/drawing/2010/main">
                <a:solidFill>
                  <a:srgbClr val="FFCCCC"/>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imes New Roman" panose="02020603050405020304" pitchFamily="18" charset="0"/>
              </a:defRPr>
            </a:lvl1pPr>
            <a:lvl2pPr marL="884238" indent="-342900">
              <a:defRPr sz="2400">
                <a:solidFill>
                  <a:schemeClr val="tx1"/>
                </a:solidFill>
                <a:latin typeface="Times New Roman" panose="02020603050405020304" pitchFamily="18" charset="0"/>
              </a:defRPr>
            </a:lvl2pPr>
            <a:lvl3pPr marL="1406525" indent="-342900">
              <a:defRPr sz="2400">
                <a:solidFill>
                  <a:schemeClr val="tx1"/>
                </a:solidFill>
                <a:latin typeface="Times New Roman" panose="02020603050405020304" pitchFamily="18" charset="0"/>
              </a:defRPr>
            </a:lvl3pPr>
            <a:lvl4pPr marL="1928813" indent="-342900">
              <a:defRPr sz="2400">
                <a:solidFill>
                  <a:schemeClr val="tx1"/>
                </a:solidFill>
                <a:latin typeface="Times New Roman" panose="02020603050405020304" pitchFamily="18" charset="0"/>
              </a:defRPr>
            </a:lvl4pPr>
            <a:lvl5pPr marL="2451100" indent="-342900">
              <a:defRPr sz="2400">
                <a:solidFill>
                  <a:schemeClr val="tx1"/>
                </a:solidFill>
                <a:latin typeface="Times New Roman" panose="02020603050405020304" pitchFamily="18" charset="0"/>
              </a:defRPr>
            </a:lvl5pPr>
            <a:lvl6pPr marL="2908300" indent="-342900" eaLnBrk="0" fontAlgn="base" hangingPunct="0">
              <a:spcBef>
                <a:spcPct val="0"/>
              </a:spcBef>
              <a:spcAft>
                <a:spcPct val="0"/>
              </a:spcAft>
              <a:defRPr sz="2400">
                <a:solidFill>
                  <a:schemeClr val="tx1"/>
                </a:solidFill>
                <a:latin typeface="Times New Roman" panose="02020603050405020304" pitchFamily="18" charset="0"/>
              </a:defRPr>
            </a:lvl6pPr>
            <a:lvl7pPr marL="3365500" indent="-342900" eaLnBrk="0" fontAlgn="base" hangingPunct="0">
              <a:spcBef>
                <a:spcPct val="0"/>
              </a:spcBef>
              <a:spcAft>
                <a:spcPct val="0"/>
              </a:spcAft>
              <a:defRPr sz="2400">
                <a:solidFill>
                  <a:schemeClr val="tx1"/>
                </a:solidFill>
                <a:latin typeface="Times New Roman" panose="02020603050405020304" pitchFamily="18" charset="0"/>
              </a:defRPr>
            </a:lvl7pPr>
            <a:lvl8pPr marL="3822700" indent="-342900" eaLnBrk="0" fontAlgn="base" hangingPunct="0">
              <a:spcBef>
                <a:spcPct val="0"/>
              </a:spcBef>
              <a:spcAft>
                <a:spcPct val="0"/>
              </a:spcAft>
              <a:defRPr sz="2400">
                <a:solidFill>
                  <a:schemeClr val="tx1"/>
                </a:solidFill>
                <a:latin typeface="Times New Roman" panose="02020603050405020304" pitchFamily="18" charset="0"/>
              </a:defRPr>
            </a:lvl8pPr>
            <a:lvl9pPr marL="4279900" indent="-342900" eaLnBrk="0" fontAlgn="base" hangingPunct="0">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None/>
            </a:pPr>
            <a:r>
              <a:rPr lang="es-ES_tradnl" altLang="es-PE" sz="2200" dirty="0">
                <a:latin typeface="Arial" panose="020B0604020202020204" pitchFamily="34" charset="0"/>
              </a:rPr>
              <a:t>Verificar la distribución de la carga explosiva y la secuencia de salidas.</a:t>
            </a:r>
          </a:p>
        </p:txBody>
      </p:sp>
      <p:sp>
        <p:nvSpPr>
          <p:cNvPr id="46088" name="Text Box 8"/>
          <p:cNvSpPr txBox="1">
            <a:spLocks noChangeArrowheads="1"/>
          </p:cNvSpPr>
          <p:nvPr/>
        </p:nvSpPr>
        <p:spPr bwMode="auto">
          <a:xfrm>
            <a:off x="2424113" y="5116513"/>
            <a:ext cx="7916862" cy="411162"/>
          </a:xfrm>
          <a:prstGeom prst="rect">
            <a:avLst/>
          </a:prstGeom>
          <a:solidFill>
            <a:schemeClr val="accent3">
              <a:lumMod val="20000"/>
              <a:lumOff val="80000"/>
              <a:alpha val="45000"/>
            </a:schemeClr>
          </a:solidFill>
          <a:ln w="9525" algn="ctr">
            <a:noFill/>
            <a:miter lim="800000"/>
            <a:headEnd/>
            <a:tailEnd/>
          </a:ln>
          <a:effectLst/>
        </p:spPr>
        <p:txBody>
          <a:bodyPr/>
          <a:lstStyle>
            <a:lvl1pPr>
              <a:defRPr sz="2400">
                <a:solidFill>
                  <a:schemeClr val="tx1"/>
                </a:solidFill>
                <a:latin typeface="Times New Roman" panose="02020603050405020304" pitchFamily="18" charset="0"/>
              </a:defRPr>
            </a:lvl1pPr>
            <a:lvl2pPr marL="800100" indent="-342900">
              <a:defRPr sz="2400">
                <a:solidFill>
                  <a:schemeClr val="tx1"/>
                </a:solidFill>
                <a:latin typeface="Times New Roman" panose="02020603050405020304" pitchFamily="18" charset="0"/>
              </a:defRPr>
            </a:lvl2pPr>
            <a:lvl3pPr marL="1311275" indent="-342900">
              <a:defRPr sz="2400">
                <a:solidFill>
                  <a:schemeClr val="tx1"/>
                </a:solidFill>
                <a:latin typeface="Times New Roman" panose="02020603050405020304" pitchFamily="18" charset="0"/>
              </a:defRPr>
            </a:lvl3pPr>
            <a:lvl4pPr marL="1833563" indent="-342900">
              <a:defRPr sz="2400">
                <a:solidFill>
                  <a:schemeClr val="tx1"/>
                </a:solidFill>
                <a:latin typeface="Times New Roman" panose="02020603050405020304" pitchFamily="18" charset="0"/>
              </a:defRPr>
            </a:lvl4pPr>
            <a:lvl5pPr marL="2355850" indent="-342900">
              <a:defRPr sz="2400">
                <a:solidFill>
                  <a:schemeClr val="tx1"/>
                </a:solidFill>
                <a:latin typeface="Times New Roman" panose="02020603050405020304" pitchFamily="18" charset="0"/>
              </a:defRPr>
            </a:lvl5pPr>
            <a:lvl6pPr marL="2813050" indent="-342900" fontAlgn="base">
              <a:spcBef>
                <a:spcPct val="0"/>
              </a:spcBef>
              <a:spcAft>
                <a:spcPct val="0"/>
              </a:spcAft>
              <a:defRPr sz="2400">
                <a:solidFill>
                  <a:schemeClr val="tx1"/>
                </a:solidFill>
                <a:latin typeface="Times New Roman" panose="02020603050405020304" pitchFamily="18" charset="0"/>
              </a:defRPr>
            </a:lvl6pPr>
            <a:lvl7pPr marL="3270250" indent="-342900" fontAlgn="base">
              <a:spcBef>
                <a:spcPct val="0"/>
              </a:spcBef>
              <a:spcAft>
                <a:spcPct val="0"/>
              </a:spcAft>
              <a:defRPr sz="2400">
                <a:solidFill>
                  <a:schemeClr val="tx1"/>
                </a:solidFill>
                <a:latin typeface="Times New Roman" panose="02020603050405020304" pitchFamily="18" charset="0"/>
              </a:defRPr>
            </a:lvl7pPr>
            <a:lvl8pPr marL="3727450" indent="-342900" fontAlgn="base">
              <a:spcBef>
                <a:spcPct val="0"/>
              </a:spcBef>
              <a:spcAft>
                <a:spcPct val="0"/>
              </a:spcAft>
              <a:defRPr sz="2400">
                <a:solidFill>
                  <a:schemeClr val="tx1"/>
                </a:solidFill>
                <a:latin typeface="Times New Roman" panose="02020603050405020304" pitchFamily="18" charset="0"/>
              </a:defRPr>
            </a:lvl8pPr>
            <a:lvl9pPr marL="4184650" indent="-342900" fontAlgn="base">
              <a:spcBef>
                <a:spcPct val="0"/>
              </a:spcBef>
              <a:spcAft>
                <a:spcPct val="0"/>
              </a:spcAft>
              <a:defRPr sz="2400">
                <a:solidFill>
                  <a:schemeClr val="tx1"/>
                </a:solidFill>
                <a:latin typeface="Times New Roman" panose="02020603050405020304" pitchFamily="18" charset="0"/>
              </a:defRPr>
            </a:lvl9pPr>
          </a:lstStyle>
          <a:p>
            <a:pPr eaLnBrk="1" hangingPunct="1">
              <a:spcBef>
                <a:spcPct val="20000"/>
              </a:spcBef>
              <a:defRPr/>
            </a:pPr>
            <a:r>
              <a:rPr lang="es-ES_tradnl" altLang="es-PE" sz="2200" dirty="0">
                <a:latin typeface="Arial" panose="020B0604020202020204" pitchFamily="34" charset="0"/>
              </a:rPr>
              <a:t>Comprobar el taqueo.</a:t>
            </a:r>
          </a:p>
          <a:p>
            <a:pPr algn="just" eaLnBrk="1" hangingPunct="1">
              <a:spcBef>
                <a:spcPct val="50000"/>
              </a:spcBef>
              <a:buClr>
                <a:schemeClr val="tx1"/>
              </a:buClr>
              <a:buFont typeface="Wingdings" panose="05000000000000000000" pitchFamily="2" charset="2"/>
              <a:buNone/>
              <a:defRPr/>
            </a:pPr>
            <a:endParaRPr lang="es-ES_tradnl" altLang="es-PE" sz="2200" dirty="0">
              <a:latin typeface="Arial" panose="020B0604020202020204" pitchFamily="34" charset="0"/>
              <a:cs typeface="Arial" panose="020B0604020202020204" pitchFamily="34" charset="0"/>
            </a:endParaRPr>
          </a:p>
        </p:txBody>
      </p:sp>
      <p:sp>
        <p:nvSpPr>
          <p:cNvPr id="46089" name="Text Box 9"/>
          <p:cNvSpPr txBox="1">
            <a:spLocks noChangeArrowheads="1"/>
          </p:cNvSpPr>
          <p:nvPr/>
        </p:nvSpPr>
        <p:spPr bwMode="auto">
          <a:xfrm>
            <a:off x="2424113" y="5680076"/>
            <a:ext cx="7916862" cy="701675"/>
          </a:xfrm>
          <a:prstGeom prst="rect">
            <a:avLst/>
          </a:prstGeom>
          <a:noFill/>
          <a:ln>
            <a:noFill/>
          </a:ln>
          <a:effectLst/>
          <a:extLst>
            <a:ext uri="{909E8E84-426E-40DD-AFC4-6F175D3DCCD1}">
              <a14:hiddenFill xmlns:a14="http://schemas.microsoft.com/office/drawing/2010/main">
                <a:solidFill>
                  <a:srgbClr val="FFCCCC"/>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imes New Roman" panose="02020603050405020304" pitchFamily="18" charset="0"/>
              </a:defRPr>
            </a:lvl1pPr>
            <a:lvl2pPr marL="800100" indent="-342900">
              <a:defRPr sz="2400">
                <a:solidFill>
                  <a:schemeClr val="tx1"/>
                </a:solidFill>
                <a:latin typeface="Times New Roman" panose="02020603050405020304" pitchFamily="18" charset="0"/>
              </a:defRPr>
            </a:lvl2pPr>
            <a:lvl3pPr marL="1311275" indent="-342900">
              <a:defRPr sz="2400">
                <a:solidFill>
                  <a:schemeClr val="tx1"/>
                </a:solidFill>
                <a:latin typeface="Times New Roman" panose="02020603050405020304" pitchFamily="18" charset="0"/>
              </a:defRPr>
            </a:lvl3pPr>
            <a:lvl4pPr marL="1833563" indent="-342900">
              <a:defRPr sz="2400">
                <a:solidFill>
                  <a:schemeClr val="tx1"/>
                </a:solidFill>
                <a:latin typeface="Times New Roman" panose="02020603050405020304" pitchFamily="18" charset="0"/>
              </a:defRPr>
            </a:lvl4pPr>
            <a:lvl5pPr marL="2355850" indent="-342900">
              <a:defRPr sz="2400">
                <a:solidFill>
                  <a:schemeClr val="tx1"/>
                </a:solidFill>
                <a:latin typeface="Times New Roman" panose="02020603050405020304" pitchFamily="18" charset="0"/>
              </a:defRPr>
            </a:lvl5pPr>
            <a:lvl6pPr marL="2813050" indent="-342900" eaLnBrk="0" fontAlgn="base" hangingPunct="0">
              <a:spcBef>
                <a:spcPct val="0"/>
              </a:spcBef>
              <a:spcAft>
                <a:spcPct val="0"/>
              </a:spcAft>
              <a:defRPr sz="2400">
                <a:solidFill>
                  <a:schemeClr val="tx1"/>
                </a:solidFill>
                <a:latin typeface="Times New Roman" panose="02020603050405020304" pitchFamily="18" charset="0"/>
              </a:defRPr>
            </a:lvl6pPr>
            <a:lvl7pPr marL="3270250" indent="-342900" eaLnBrk="0" fontAlgn="base" hangingPunct="0">
              <a:spcBef>
                <a:spcPct val="0"/>
              </a:spcBef>
              <a:spcAft>
                <a:spcPct val="0"/>
              </a:spcAft>
              <a:defRPr sz="2400">
                <a:solidFill>
                  <a:schemeClr val="tx1"/>
                </a:solidFill>
                <a:latin typeface="Times New Roman" panose="02020603050405020304" pitchFamily="18" charset="0"/>
              </a:defRPr>
            </a:lvl7pPr>
            <a:lvl8pPr marL="3727450" indent="-342900" eaLnBrk="0" fontAlgn="base" hangingPunct="0">
              <a:spcBef>
                <a:spcPct val="0"/>
              </a:spcBef>
              <a:spcAft>
                <a:spcPct val="0"/>
              </a:spcAft>
              <a:defRPr sz="2400">
                <a:solidFill>
                  <a:schemeClr val="tx1"/>
                </a:solidFill>
                <a:latin typeface="Times New Roman" panose="02020603050405020304" pitchFamily="18" charset="0"/>
              </a:defRPr>
            </a:lvl8pPr>
            <a:lvl9pPr marL="4184650" indent="-342900" eaLnBrk="0" fontAlgn="base" hangingPunct="0">
              <a:spcBef>
                <a:spcPct val="0"/>
              </a:spcBef>
              <a:spcAft>
                <a:spcPct val="0"/>
              </a:spcAft>
              <a:defRPr sz="2400">
                <a:solidFill>
                  <a:schemeClr val="tx1"/>
                </a:solidFill>
                <a:latin typeface="Times New Roman" panose="02020603050405020304" pitchFamily="18" charset="0"/>
              </a:defRPr>
            </a:lvl9pPr>
          </a:lstStyle>
          <a:p>
            <a:pPr algn="just" eaLnBrk="1" hangingPunct="1">
              <a:spcBef>
                <a:spcPct val="50000"/>
              </a:spcBef>
              <a:buClr>
                <a:schemeClr val="tx1"/>
              </a:buClr>
              <a:buFont typeface="Wingdings" panose="05000000000000000000" pitchFamily="2" charset="2"/>
              <a:buNone/>
            </a:pPr>
            <a:r>
              <a:rPr lang="es-ES_tradnl" altLang="es-PE" sz="2200" dirty="0">
                <a:latin typeface="Arial" panose="020B0604020202020204" pitchFamily="34" charset="0"/>
                <a:cs typeface="Arial" panose="020B0604020202020204" pitchFamily="34" charset="0"/>
              </a:rPr>
              <a:t>Optimización de la perforación para la correcta distribución de la energía potencial del explosivo.</a:t>
            </a:r>
          </a:p>
        </p:txBody>
      </p:sp>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39</a:t>
            </a:fld>
            <a:endParaRPr lang="es-PE"/>
          </a:p>
        </p:txBody>
      </p:sp>
      <p:sp>
        <p:nvSpPr>
          <p:cNvPr id="12" name="Rectangle 4">
            <a:extLst>
              <a:ext uri="{FF2B5EF4-FFF2-40B4-BE49-F238E27FC236}">
                <a16:creationId xmlns:a16="http://schemas.microsoft.com/office/drawing/2014/main" id="{30C633B1-9B85-4564-A776-260AF3723A00}"/>
              </a:ext>
            </a:extLst>
          </p:cNvPr>
          <p:cNvSpPr>
            <a:spLocks noGrp="1" noChangeArrowheads="1"/>
          </p:cNvSpPr>
          <p:nvPr>
            <p:ph type="title"/>
          </p:nvPr>
        </p:nvSpPr>
        <p:spPr>
          <a:xfrm>
            <a:off x="1492253" y="589032"/>
            <a:ext cx="7095935" cy="424732"/>
          </a:xfrm>
          <a:solidFill>
            <a:srgbClr val="006666"/>
          </a:solidFill>
        </p:spPr>
        <p:txBody>
          <a:bodyPr wrap="square" anchor="t">
            <a:spAutoFit/>
          </a:bodyPr>
          <a:lstStyle/>
          <a:p>
            <a:pPr marL="342900" indent="-342900" algn="just">
              <a:spcBef>
                <a:spcPct val="50000"/>
              </a:spcBef>
              <a:buClr>
                <a:schemeClr val="tx1"/>
              </a:buClr>
              <a:defRPr/>
            </a:pPr>
            <a:r>
              <a:rPr lang="es-MX" altLang="es-PE" sz="2400" b="1" i="1" dirty="0">
                <a:solidFill>
                  <a:schemeClr val="bg1"/>
                </a:solidFill>
                <a:latin typeface="Arial" panose="020B0604020202020204" pitchFamily="34" charset="0"/>
                <a:cs typeface="Arial" panose="020B0604020202020204" pitchFamily="34" charset="0"/>
              </a:rPr>
              <a:t>PRINCIPIOS PARA REDUCCION DE COSTOS:</a:t>
            </a:r>
            <a:endParaRPr lang="es-ES" altLang="es-PE" sz="2400" b="1" i="1" dirty="0">
              <a:solidFill>
                <a:schemeClr val="bg1"/>
              </a:solidFill>
              <a:latin typeface="Arial" panose="020B0604020202020204" pitchFamily="34" charset="0"/>
              <a:cs typeface="Arial" panose="020B0604020202020204" pitchFamily="34" charset="0"/>
            </a:endParaRPr>
          </a:p>
        </p:txBody>
      </p:sp>
      <p:sp>
        <p:nvSpPr>
          <p:cNvPr id="13" name="CuadroTexto 12">
            <a:extLst>
              <a:ext uri="{FF2B5EF4-FFF2-40B4-BE49-F238E27FC236}">
                <a16:creationId xmlns:a16="http://schemas.microsoft.com/office/drawing/2014/main" id="{135C9634-6E30-4E5B-88AC-43B70048C60F}"/>
              </a:ext>
            </a:extLst>
          </p:cNvPr>
          <p:cNvSpPr txBox="1"/>
          <p:nvPr/>
        </p:nvSpPr>
        <p:spPr>
          <a:xfrm>
            <a:off x="429490" y="130978"/>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37D568E-7F58-4E9C-B35B-5BCC279B1ADA}"/>
              </a:ext>
            </a:extLst>
          </p:cNvPr>
          <p:cNvSpPr txBox="1"/>
          <p:nvPr/>
        </p:nvSpPr>
        <p:spPr>
          <a:xfrm>
            <a:off x="387927" y="448072"/>
            <a:ext cx="9171710" cy="369332"/>
          </a:xfrm>
          <a:prstGeom prst="rect">
            <a:avLst/>
          </a:prstGeom>
          <a:solidFill>
            <a:srgbClr val="006666"/>
          </a:solidFill>
        </p:spPr>
        <p:txBody>
          <a:bodyPr wrap="square">
            <a:spAutoFit/>
          </a:bodyPr>
          <a:lstStyle/>
          <a:p>
            <a:pPr marL="534988" indent="-442913">
              <a:tabLst>
                <a:tab pos="457200" algn="l"/>
              </a:tabLst>
            </a:pPr>
            <a:r>
              <a:rPr lang="es-PE" b="1" dirty="0">
                <a:solidFill>
                  <a:schemeClr val="bg1"/>
                </a:solidFill>
                <a:latin typeface="Arial" panose="020B0604020202020204" pitchFamily="34" charset="0"/>
                <a:cs typeface="Arial" panose="020B0604020202020204" pitchFamily="34" charset="0"/>
              </a:rPr>
              <a:t>10.1 CONTROL DE COSOS Y PLANIFICACIÓN DE PERFORACIÓN Y VOLADURA</a:t>
            </a:r>
          </a:p>
        </p:txBody>
      </p:sp>
      <p:sp>
        <p:nvSpPr>
          <p:cNvPr id="8" name="CuadroTexto 7">
            <a:extLst>
              <a:ext uri="{FF2B5EF4-FFF2-40B4-BE49-F238E27FC236}">
                <a16:creationId xmlns:a16="http://schemas.microsoft.com/office/drawing/2014/main" id="{A418E1CF-7CE8-474A-8AF2-6EC54D16AB5C}"/>
              </a:ext>
            </a:extLst>
          </p:cNvPr>
          <p:cNvSpPr txBox="1"/>
          <p:nvPr/>
        </p:nvSpPr>
        <p:spPr>
          <a:xfrm>
            <a:off x="895928" y="1299259"/>
            <a:ext cx="3398982" cy="369332"/>
          </a:xfrm>
          <a:prstGeom prst="rect">
            <a:avLst/>
          </a:prstGeom>
          <a:solidFill>
            <a:srgbClr val="006666"/>
          </a:solidFill>
        </p:spPr>
        <p:txBody>
          <a:bodyPr wrap="square">
            <a:spAutoFit/>
          </a:bodyPr>
          <a:lstStyle/>
          <a:p>
            <a:pPr marL="342900" lvl="0" indent="-342900">
              <a:buFont typeface="Courier New" panose="02070309020205020404" pitchFamily="49" charset="0"/>
              <a:buAutoNum type="arabicPeriod"/>
              <a:tabLst>
                <a:tab pos="304800" algn="l"/>
              </a:tabLst>
            </a:pPr>
            <a:r>
              <a:rPr lang="es-PE" sz="1800" b="1" dirty="0">
                <a:solidFill>
                  <a:schemeClr val="bg1"/>
                </a:solidFill>
                <a:effectLst/>
                <a:latin typeface="Times New Roman" panose="02020603050405020304" pitchFamily="18" charset="0"/>
                <a:ea typeface="Times New Roman" panose="02020603050405020304" pitchFamily="18" charset="0"/>
              </a:rPr>
              <a:t>COSTOS</a:t>
            </a:r>
          </a:p>
        </p:txBody>
      </p:sp>
      <p:sp>
        <p:nvSpPr>
          <p:cNvPr id="10" name="CuadroTexto 9">
            <a:extLst>
              <a:ext uri="{FF2B5EF4-FFF2-40B4-BE49-F238E27FC236}">
                <a16:creationId xmlns:a16="http://schemas.microsoft.com/office/drawing/2014/main" id="{62618A9E-0EA4-4EB2-9EBD-B9126996C833}"/>
              </a:ext>
            </a:extLst>
          </p:cNvPr>
          <p:cNvSpPr txBox="1"/>
          <p:nvPr/>
        </p:nvSpPr>
        <p:spPr>
          <a:xfrm>
            <a:off x="895928" y="1811892"/>
            <a:ext cx="9171710" cy="3093154"/>
          </a:xfrm>
          <a:prstGeom prst="rect">
            <a:avLst/>
          </a:prstGeom>
          <a:noFill/>
        </p:spPr>
        <p:txBody>
          <a:bodyPr wrap="square">
            <a:spAutoFit/>
          </a:bodyPr>
          <a:lstStyle/>
          <a:p>
            <a:pPr algn="just">
              <a:spcAft>
                <a:spcPts val="600"/>
              </a:spcAft>
            </a:pPr>
            <a:r>
              <a:rPr lang="es-PE" sz="1800" dirty="0">
                <a:effectLst/>
                <a:latin typeface="Times New Roman" panose="02020603050405020304" pitchFamily="18" charset="0"/>
                <a:ea typeface="Times New Roman" panose="02020603050405020304" pitchFamily="18" charset="0"/>
              </a:rPr>
              <a:t>El término costos ofrece múltiples significados y hasta la fecha no se conoce una definición que abarca todos los aspectos.</a:t>
            </a:r>
          </a:p>
          <a:p>
            <a:pPr algn="just">
              <a:spcAft>
                <a:spcPts val="600"/>
              </a:spcAft>
            </a:pPr>
            <a:r>
              <a:rPr lang="es-PE" sz="1800" dirty="0">
                <a:effectLst/>
                <a:latin typeface="Times New Roman" panose="02020603050405020304" pitchFamily="18" charset="0"/>
                <a:ea typeface="Times New Roman" panose="02020603050405020304" pitchFamily="18" charset="0"/>
              </a:rPr>
              <a:t>Tienen implicaciones sociales y económicas, y como derivadas de estas últimas, un aspecto contable. </a:t>
            </a:r>
          </a:p>
          <a:p>
            <a:pPr algn="just">
              <a:spcAft>
                <a:spcPts val="600"/>
              </a:spcAft>
            </a:pPr>
            <a:r>
              <a:rPr lang="es-PE" sz="1800" dirty="0">
                <a:effectLst/>
                <a:latin typeface="Times New Roman" panose="02020603050405020304" pitchFamily="18" charset="0"/>
                <a:ea typeface="Times New Roman" panose="02020603050405020304" pitchFamily="18" charset="0"/>
              </a:rPr>
              <a:t>Los costos en materia económica, pueden medirse en términos reales o en términos monetarios. Los primeros están representados por los esfuerzos, sacrificios y esperas, mientras que los segundos, por la suma de dinero gastado para producir una cosa, es decir los costos reales se miden en términos físicos o psicológicos, y los costos monetarios, en términos de dinero.</a:t>
            </a:r>
          </a:p>
          <a:p>
            <a:pPr algn="just">
              <a:spcAft>
                <a:spcPts val="600"/>
              </a:spcAft>
            </a:pPr>
            <a:r>
              <a:rPr lang="es-PE" sz="1800" dirty="0">
                <a:effectLst/>
                <a:latin typeface="Times New Roman" panose="02020603050405020304" pitchFamily="18" charset="0"/>
                <a:ea typeface="Times New Roman" panose="02020603050405020304" pitchFamily="18" charset="0"/>
              </a:rPr>
              <a:t>Los costos son los valores de los recursos reales o financieros utilizados para la producción, en un periodo dado.</a:t>
            </a:r>
          </a:p>
        </p:txBody>
      </p:sp>
      <p:sp>
        <p:nvSpPr>
          <p:cNvPr id="5" name="Marcador de fecha 5">
            <a:extLst>
              <a:ext uri="{FF2B5EF4-FFF2-40B4-BE49-F238E27FC236}">
                <a16:creationId xmlns:a16="http://schemas.microsoft.com/office/drawing/2014/main" id="{3BCDE787-4ED3-4060-BFB8-A8E722A311E9}"/>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7" name="Marcador de número de diapositiva 3">
            <a:extLst>
              <a:ext uri="{FF2B5EF4-FFF2-40B4-BE49-F238E27FC236}">
                <a16:creationId xmlns:a16="http://schemas.microsoft.com/office/drawing/2014/main" id="{8BB57A88-B2AB-46E8-A8D1-FA9C7F319861}"/>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a:t>
            </a:fld>
            <a:endParaRPr lang="es-PE"/>
          </a:p>
        </p:txBody>
      </p:sp>
    </p:spTree>
    <p:extLst>
      <p:ext uri="{BB962C8B-B14F-4D97-AF65-F5344CB8AC3E}">
        <p14:creationId xmlns:p14="http://schemas.microsoft.com/office/powerpoint/2010/main" val="16072828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40</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sp>
        <p:nvSpPr>
          <p:cNvPr id="8" name="CuadroTexto 7">
            <a:extLst>
              <a:ext uri="{FF2B5EF4-FFF2-40B4-BE49-F238E27FC236}">
                <a16:creationId xmlns:a16="http://schemas.microsoft.com/office/drawing/2014/main" id="{E91B1E04-5A9C-492B-B4C0-31CE07478D62}"/>
              </a:ext>
            </a:extLst>
          </p:cNvPr>
          <p:cNvSpPr txBox="1"/>
          <p:nvPr/>
        </p:nvSpPr>
        <p:spPr>
          <a:xfrm>
            <a:off x="573742" y="1123780"/>
            <a:ext cx="10219764" cy="3139321"/>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Un Sistema de Costos es parte del Sistema de Gestión de una empresa, y tiene los siguientes objetivos: </a:t>
            </a:r>
          </a:p>
          <a:p>
            <a:pPr marL="342900" indent="-342900" algn="just">
              <a:buAutoNum type="alphaLcParenR"/>
            </a:pPr>
            <a:r>
              <a:rPr lang="es-PE" dirty="0">
                <a:latin typeface="Arial" panose="020B0604020202020204" pitchFamily="34" charset="0"/>
                <a:cs typeface="Arial" panose="020B0604020202020204" pitchFamily="34" charset="0"/>
              </a:rPr>
              <a:t>Saber si hay utilidades.- Debe permitir conocer que pasó, dónde, cuándo, cuánto y porqué pasó. </a:t>
            </a:r>
          </a:p>
          <a:p>
            <a:pPr marL="342900" indent="-342900" algn="just">
              <a:buAutoNum type="alphaLcParenR"/>
            </a:pPr>
            <a:r>
              <a:rPr lang="es-PE" dirty="0">
                <a:latin typeface="Arial" panose="020B0604020202020204" pitchFamily="34" charset="0"/>
                <a:cs typeface="Arial" panose="020B0604020202020204" pitchFamily="34" charset="0"/>
              </a:rPr>
              <a:t>Evaluación de Presupuestos.- Facilitar la corrección de los desvíos del pasado y preparar mejor el futuro. </a:t>
            </a:r>
          </a:p>
          <a:p>
            <a:pPr marL="342900" indent="-342900" algn="just">
              <a:buAutoNum type="alphaLcParenR"/>
            </a:pPr>
            <a:r>
              <a:rPr lang="es-PE" dirty="0">
                <a:latin typeface="Arial" panose="020B0604020202020204" pitchFamily="34" charset="0"/>
                <a:cs typeface="Arial" panose="020B0604020202020204" pitchFamily="34" charset="0"/>
              </a:rPr>
              <a:t>Control de Operaciones.- Ofrecer información para el control administrativo de las operaciones y actividades. </a:t>
            </a:r>
          </a:p>
          <a:p>
            <a:pPr marL="342900" indent="-342900" algn="just">
              <a:buAutoNum type="alphaLcParenR"/>
            </a:pPr>
            <a:r>
              <a:rPr lang="es-PE" dirty="0">
                <a:latin typeface="Arial" panose="020B0604020202020204" pitchFamily="34" charset="0"/>
                <a:cs typeface="Arial" panose="020B0604020202020204" pitchFamily="34" charset="0"/>
              </a:rPr>
              <a:t>Toma de decisiones.- Dar información sobre la cual se basa la administración para el planeamiento, y apoyo al proceso de la toma de decisiones, priorizando el mejoramiento del futuro</a:t>
            </a:r>
          </a:p>
        </p:txBody>
      </p:sp>
    </p:spTree>
    <p:extLst>
      <p:ext uri="{BB962C8B-B14F-4D97-AF65-F5344CB8AC3E}">
        <p14:creationId xmlns:p14="http://schemas.microsoft.com/office/powerpoint/2010/main" val="29183692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41</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sp>
        <p:nvSpPr>
          <p:cNvPr id="7" name="CuadroTexto 6">
            <a:extLst>
              <a:ext uri="{FF2B5EF4-FFF2-40B4-BE49-F238E27FC236}">
                <a16:creationId xmlns:a16="http://schemas.microsoft.com/office/drawing/2014/main" id="{EF44281F-6E14-4854-911E-D7B3FB4EB28E}"/>
              </a:ext>
            </a:extLst>
          </p:cNvPr>
          <p:cNvSpPr txBox="1"/>
          <p:nvPr/>
        </p:nvSpPr>
        <p:spPr>
          <a:xfrm>
            <a:off x="1272989" y="1025569"/>
            <a:ext cx="6096000" cy="369332"/>
          </a:xfrm>
          <a:prstGeom prst="rect">
            <a:avLst/>
          </a:prstGeom>
          <a:noFill/>
        </p:spPr>
        <p:txBody>
          <a:bodyPr wrap="square">
            <a:spAutoFit/>
          </a:bodyPr>
          <a:lstStyle/>
          <a:p>
            <a:r>
              <a:rPr lang="es-PE" b="1" dirty="0">
                <a:solidFill>
                  <a:schemeClr val="accent6">
                    <a:lumMod val="50000"/>
                  </a:schemeClr>
                </a:solidFill>
              </a:rPr>
              <a:t>APLICACIONES DE LOS COSTOS</a:t>
            </a:r>
          </a:p>
        </p:txBody>
      </p:sp>
      <p:sp>
        <p:nvSpPr>
          <p:cNvPr id="9" name="CuadroTexto 8">
            <a:extLst>
              <a:ext uri="{FF2B5EF4-FFF2-40B4-BE49-F238E27FC236}">
                <a16:creationId xmlns:a16="http://schemas.microsoft.com/office/drawing/2014/main" id="{8C8C1E1C-712B-4E86-91F5-A5FA4698BA03}"/>
              </a:ext>
            </a:extLst>
          </p:cNvPr>
          <p:cNvSpPr txBox="1"/>
          <p:nvPr/>
        </p:nvSpPr>
        <p:spPr>
          <a:xfrm>
            <a:off x="663387" y="1572288"/>
            <a:ext cx="10954871" cy="4247317"/>
          </a:xfrm>
          <a:prstGeom prst="rect">
            <a:avLst/>
          </a:prstGeom>
          <a:noFill/>
        </p:spPr>
        <p:txBody>
          <a:bodyPr wrap="square">
            <a:spAutoFit/>
          </a:bodyPr>
          <a:lstStyle/>
          <a:p>
            <a:pPr marL="342900" indent="-342900" algn="just">
              <a:buAutoNum type="arabicParenR"/>
            </a:pPr>
            <a:r>
              <a:rPr lang="es-PE" dirty="0">
                <a:latin typeface="Arial" panose="020B0604020202020204" pitchFamily="34" charset="0"/>
                <a:cs typeface="Arial" panose="020B0604020202020204" pitchFamily="34" charset="0"/>
              </a:rPr>
              <a:t>Cálculo del precio.- adecuado de los productos y servicios, y su optimización. </a:t>
            </a:r>
          </a:p>
          <a:p>
            <a:pPr marL="342900" indent="-342900" algn="just">
              <a:buAutoNum type="arabicParenR"/>
            </a:pPr>
            <a:r>
              <a:rPr lang="es-PE" dirty="0">
                <a:latin typeface="Arial" panose="020B0604020202020204" pitchFamily="34" charset="0"/>
                <a:cs typeface="Arial" panose="020B0604020202020204" pitchFamily="34" charset="0"/>
              </a:rPr>
              <a:t>Conocer qué bienes o servicios producen utilidades o pérdidas. </a:t>
            </a:r>
          </a:p>
          <a:p>
            <a:pPr marL="342900" indent="-342900" algn="just">
              <a:buAutoNum type="arabicParenR"/>
            </a:pPr>
            <a:r>
              <a:rPr lang="es-PE" dirty="0">
                <a:latin typeface="Arial" panose="020B0604020202020204" pitchFamily="34" charset="0"/>
                <a:cs typeface="Arial" panose="020B0604020202020204" pitchFamily="34" charset="0"/>
              </a:rPr>
              <a:t>Comparar los costos reales con los presupuestados. </a:t>
            </a:r>
          </a:p>
          <a:p>
            <a:pPr marL="342900" indent="-342900" algn="just">
              <a:buAutoNum type="arabicParenR"/>
            </a:pPr>
            <a:r>
              <a:rPr lang="es-PE" dirty="0">
                <a:latin typeface="Arial" panose="020B0604020202020204" pitchFamily="34" charset="0"/>
                <a:cs typeface="Arial" panose="020B0604020202020204" pitchFamily="34" charset="0"/>
              </a:rPr>
              <a:t>Permite comparar los costos entre diferentes períodos. </a:t>
            </a:r>
          </a:p>
          <a:p>
            <a:pPr marL="342900" indent="-342900" algn="just">
              <a:buAutoNum type="arabicParenR"/>
            </a:pPr>
            <a:r>
              <a:rPr lang="es-PE" dirty="0">
                <a:latin typeface="Arial" panose="020B0604020202020204" pitchFamily="34" charset="0"/>
                <a:cs typeface="Arial" panose="020B0604020202020204" pitchFamily="34" charset="0"/>
              </a:rPr>
              <a:t>Permite comparar los costos entre sus diferentes departamentos o áreas. </a:t>
            </a:r>
          </a:p>
          <a:p>
            <a:pPr marL="342900" indent="-342900" algn="just">
              <a:buAutoNum type="arabicParenR"/>
            </a:pPr>
            <a:r>
              <a:rPr lang="es-PE" dirty="0">
                <a:latin typeface="Arial" panose="020B0604020202020204" pitchFamily="34" charset="0"/>
                <a:cs typeface="Arial" panose="020B0604020202020204" pitchFamily="34" charset="0"/>
              </a:rPr>
              <a:t>Permite comparar los costos entre diferentes empresas. </a:t>
            </a:r>
          </a:p>
          <a:p>
            <a:pPr marL="342900" indent="-342900" algn="just">
              <a:buAutoNum type="arabicParenR"/>
            </a:pPr>
            <a:r>
              <a:rPr lang="es-PE" dirty="0">
                <a:latin typeface="Arial" panose="020B0604020202020204" pitchFamily="34" charset="0"/>
                <a:cs typeface="Arial" panose="020B0604020202020204" pitchFamily="34" charset="0"/>
              </a:rPr>
              <a:t>Localiza los puntos débiles de una empresa. 8) Determina las áreas que requieren urgentes medidas de racionalización.</a:t>
            </a:r>
          </a:p>
          <a:p>
            <a:pPr marL="342900" indent="-342900" algn="just">
              <a:buAutoNum type="arabicParenR"/>
            </a:pPr>
            <a:r>
              <a:rPr lang="es-PE" dirty="0">
                <a:latin typeface="Arial" panose="020B0604020202020204" pitchFamily="34" charset="0"/>
                <a:cs typeface="Arial" panose="020B0604020202020204" pitchFamily="34" charset="0"/>
              </a:rPr>
              <a:t>Controla el impacto de las medidas de racionalización realizadas. </a:t>
            </a:r>
          </a:p>
          <a:p>
            <a:pPr marL="342900" indent="-342900" algn="just">
              <a:buAutoNum type="arabicParenR"/>
            </a:pPr>
            <a:r>
              <a:rPr lang="es-PE" dirty="0">
                <a:latin typeface="Arial" panose="020B0604020202020204" pitchFamily="34" charset="0"/>
                <a:cs typeface="Arial" panose="020B0604020202020204" pitchFamily="34" charset="0"/>
              </a:rPr>
              <a:t>Facilita diseñar e impulsar programas de expansión y/o optimización. </a:t>
            </a:r>
          </a:p>
          <a:p>
            <a:pPr marL="342900" indent="-342900" algn="just">
              <a:buAutoNum type="arabicParenR"/>
            </a:pPr>
            <a:r>
              <a:rPr lang="es-PE" dirty="0">
                <a:latin typeface="Arial" panose="020B0604020202020204" pitchFamily="34" charset="0"/>
                <a:cs typeface="Arial" panose="020B0604020202020204" pitchFamily="34" charset="0"/>
              </a:rPr>
              <a:t>Facilita diseñar e impulsar nuevos productos y servicios. </a:t>
            </a:r>
          </a:p>
          <a:p>
            <a:pPr marL="342900" indent="-342900" algn="just">
              <a:buAutoNum type="arabicParenR"/>
            </a:pPr>
            <a:r>
              <a:rPr lang="es-PE" dirty="0">
                <a:latin typeface="Arial" panose="020B0604020202020204" pitchFamily="34" charset="0"/>
                <a:cs typeface="Arial" panose="020B0604020202020204" pitchFamily="34" charset="0"/>
              </a:rPr>
              <a:t> Como criterio en las decisiones de inversión. </a:t>
            </a:r>
          </a:p>
          <a:p>
            <a:pPr marL="342900" indent="-342900" algn="just">
              <a:buAutoNum type="arabicParenR"/>
            </a:pPr>
            <a:r>
              <a:rPr lang="es-PE" dirty="0">
                <a:latin typeface="Arial" panose="020B0604020202020204" pitchFamily="34" charset="0"/>
                <a:cs typeface="Arial" panose="020B0604020202020204" pitchFamily="34" charset="0"/>
              </a:rPr>
              <a:t> Facilita negociar con los clientes y proveedores.</a:t>
            </a:r>
          </a:p>
          <a:p>
            <a:pPr marL="342900" indent="-342900" algn="just">
              <a:buAutoNum type="arabicParenR"/>
            </a:pPr>
            <a:r>
              <a:rPr lang="es-PE" dirty="0">
                <a:latin typeface="Arial" panose="020B0604020202020204" pitchFamily="34" charset="0"/>
                <a:cs typeface="Arial" panose="020B0604020202020204" pitchFamily="34" charset="0"/>
              </a:rPr>
              <a:t> Facilita estructurar eficientes procesos y servicios. </a:t>
            </a:r>
          </a:p>
          <a:p>
            <a:pPr marL="342900" indent="-342900" algn="just">
              <a:buAutoNum type="arabicParenR"/>
            </a:pPr>
            <a:r>
              <a:rPr lang="es-PE" dirty="0">
                <a:latin typeface="Arial" panose="020B0604020202020204" pitchFamily="34" charset="0"/>
                <a:cs typeface="Arial" panose="020B0604020202020204" pitchFamily="34" charset="0"/>
              </a:rPr>
              <a:t> Se utiliza como instrumento de planificación y control.</a:t>
            </a:r>
          </a:p>
        </p:txBody>
      </p:sp>
    </p:spTree>
    <p:extLst>
      <p:ext uri="{BB962C8B-B14F-4D97-AF65-F5344CB8AC3E}">
        <p14:creationId xmlns:p14="http://schemas.microsoft.com/office/powerpoint/2010/main" val="1697732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42</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pic>
        <p:nvPicPr>
          <p:cNvPr id="3" name="Imagen 2">
            <a:extLst>
              <a:ext uri="{FF2B5EF4-FFF2-40B4-BE49-F238E27FC236}">
                <a16:creationId xmlns:a16="http://schemas.microsoft.com/office/drawing/2014/main" id="{CFB40DFD-DD9D-44B1-A60C-3DECC7B4D28E}"/>
              </a:ext>
            </a:extLst>
          </p:cNvPr>
          <p:cNvPicPr>
            <a:picLocks noChangeAspect="1"/>
          </p:cNvPicPr>
          <p:nvPr/>
        </p:nvPicPr>
        <p:blipFill>
          <a:blip r:embed="rId2"/>
          <a:stretch>
            <a:fillRect/>
          </a:stretch>
        </p:blipFill>
        <p:spPr>
          <a:xfrm>
            <a:off x="857950" y="1065006"/>
            <a:ext cx="9920885" cy="5572903"/>
          </a:xfrm>
          <a:prstGeom prst="rect">
            <a:avLst/>
          </a:prstGeom>
        </p:spPr>
      </p:pic>
    </p:spTree>
    <p:extLst>
      <p:ext uri="{BB962C8B-B14F-4D97-AF65-F5344CB8AC3E}">
        <p14:creationId xmlns:p14="http://schemas.microsoft.com/office/powerpoint/2010/main" val="10743400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43</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sp>
        <p:nvSpPr>
          <p:cNvPr id="7" name="CuadroTexto 6">
            <a:extLst>
              <a:ext uri="{FF2B5EF4-FFF2-40B4-BE49-F238E27FC236}">
                <a16:creationId xmlns:a16="http://schemas.microsoft.com/office/drawing/2014/main" id="{76B56898-D06A-40F9-AFC1-E9510E6A52BA}"/>
              </a:ext>
            </a:extLst>
          </p:cNvPr>
          <p:cNvSpPr txBox="1"/>
          <p:nvPr/>
        </p:nvSpPr>
        <p:spPr>
          <a:xfrm>
            <a:off x="387927" y="1009547"/>
            <a:ext cx="10850049" cy="369332"/>
          </a:xfrm>
          <a:prstGeom prst="rect">
            <a:avLst/>
          </a:prstGeom>
          <a:noFill/>
        </p:spPr>
        <p:txBody>
          <a:bodyPr wrap="square">
            <a:spAutoFit/>
          </a:bodyPr>
          <a:lstStyle/>
          <a:p>
            <a:r>
              <a:rPr lang="es-PE" b="1" dirty="0">
                <a:solidFill>
                  <a:schemeClr val="accent6">
                    <a:lumMod val="50000"/>
                  </a:schemeClr>
                </a:solidFill>
              </a:rPr>
              <a:t>ENFOQUE ACTUAL DEL COSTO DE PERFORACION ENFOQUE ACTUAL DEL COSTO DE PERFORACION Y VOLADURA</a:t>
            </a:r>
          </a:p>
        </p:txBody>
      </p:sp>
      <p:sp>
        <p:nvSpPr>
          <p:cNvPr id="12" name="CuadroTexto 11">
            <a:extLst>
              <a:ext uri="{FF2B5EF4-FFF2-40B4-BE49-F238E27FC236}">
                <a16:creationId xmlns:a16="http://schemas.microsoft.com/office/drawing/2014/main" id="{429457E7-59FC-41FB-951F-EFC8E8D854BD}"/>
              </a:ext>
            </a:extLst>
          </p:cNvPr>
          <p:cNvSpPr txBox="1"/>
          <p:nvPr/>
        </p:nvSpPr>
        <p:spPr>
          <a:xfrm>
            <a:off x="735105" y="1378879"/>
            <a:ext cx="10327341" cy="4992392"/>
          </a:xfrm>
          <a:prstGeom prst="rect">
            <a:avLst/>
          </a:prstGeom>
          <a:noFill/>
        </p:spPr>
        <p:txBody>
          <a:bodyPr wrap="square">
            <a:spAutoFit/>
          </a:bodyPr>
          <a:lstStyle/>
          <a:p>
            <a:pPr marL="285750" indent="-285750" algn="just">
              <a:lnSpc>
                <a:spcPct val="200000"/>
              </a:lnSpc>
              <a:buFont typeface="Arial" panose="020B0604020202020204" pitchFamily="34" charset="0"/>
              <a:buChar char="•"/>
            </a:pPr>
            <a:r>
              <a:rPr lang="es-PE" dirty="0">
                <a:latin typeface="Arial" panose="020B0604020202020204" pitchFamily="34" charset="0"/>
                <a:cs typeface="Arial" panose="020B0604020202020204" pitchFamily="34" charset="0"/>
              </a:rPr>
              <a:t>Obtención de la fragmentación, según el requerimiento del proceso global (perforación, voladura, carguío, acarreo y chancado).  </a:t>
            </a:r>
          </a:p>
          <a:p>
            <a:pPr marL="285750" indent="-285750" algn="just">
              <a:lnSpc>
                <a:spcPct val="200000"/>
              </a:lnSpc>
              <a:buFont typeface="Arial" panose="020B0604020202020204" pitchFamily="34" charset="0"/>
              <a:buChar char="•"/>
            </a:pPr>
            <a:r>
              <a:rPr lang="es-PE" dirty="0">
                <a:latin typeface="Arial" panose="020B0604020202020204" pitchFamily="34" charset="0"/>
                <a:cs typeface="Arial" panose="020B0604020202020204" pitchFamily="34" charset="0"/>
              </a:rPr>
              <a:t>Considerar la voladura como una etapa de la cadena de valor, debe definirse (o acordarse entre los diferentes clientes y proveedores del proceso) los requerimientos de los productos generados por ella, como también definir las productos generados por ella, como también definir las características de los “insumos”, especialmente información geotécnica, malla de perforación de acuerdo al diseño y condiciones de terreno.  </a:t>
            </a:r>
          </a:p>
          <a:p>
            <a:pPr marL="285750" indent="-285750" algn="just">
              <a:lnSpc>
                <a:spcPct val="200000"/>
              </a:lnSpc>
              <a:buFont typeface="Arial" panose="020B0604020202020204" pitchFamily="34" charset="0"/>
              <a:buChar char="•"/>
            </a:pPr>
            <a:r>
              <a:rPr lang="es-PE" dirty="0">
                <a:latin typeface="Arial" panose="020B0604020202020204" pitchFamily="34" charset="0"/>
                <a:cs typeface="Arial" panose="020B0604020202020204" pitchFamily="34" charset="0"/>
              </a:rPr>
              <a:t>Primordialmente el objetivo es fragmentar la roca, pero no buscando, la tonelada o el m³ roto más barato”, sino “la tonelada o el m³ más económico del proceso global.</a:t>
            </a:r>
          </a:p>
        </p:txBody>
      </p:sp>
    </p:spTree>
    <p:extLst>
      <p:ext uri="{BB962C8B-B14F-4D97-AF65-F5344CB8AC3E}">
        <p14:creationId xmlns:p14="http://schemas.microsoft.com/office/powerpoint/2010/main" val="36335334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44</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sp>
        <p:nvSpPr>
          <p:cNvPr id="7" name="CuadroTexto 6">
            <a:extLst>
              <a:ext uri="{FF2B5EF4-FFF2-40B4-BE49-F238E27FC236}">
                <a16:creationId xmlns:a16="http://schemas.microsoft.com/office/drawing/2014/main" id="{76B56898-D06A-40F9-AFC1-E9510E6A52BA}"/>
              </a:ext>
            </a:extLst>
          </p:cNvPr>
          <p:cNvSpPr txBox="1"/>
          <p:nvPr/>
        </p:nvSpPr>
        <p:spPr>
          <a:xfrm>
            <a:off x="387927" y="1009547"/>
            <a:ext cx="10850049" cy="369332"/>
          </a:xfrm>
          <a:prstGeom prst="rect">
            <a:avLst/>
          </a:prstGeom>
          <a:noFill/>
        </p:spPr>
        <p:txBody>
          <a:bodyPr wrap="square">
            <a:spAutoFit/>
          </a:bodyPr>
          <a:lstStyle/>
          <a:p>
            <a:r>
              <a:rPr lang="es-PE" b="1" dirty="0">
                <a:solidFill>
                  <a:schemeClr val="accent6">
                    <a:lumMod val="50000"/>
                  </a:schemeClr>
                </a:solidFill>
              </a:rPr>
              <a:t>ELEMENTOS QUE INTERVIENEN EN FACTOR ECONOMICO DE PERFORACIÓN Y VOLADURA</a:t>
            </a:r>
          </a:p>
        </p:txBody>
      </p:sp>
      <p:sp>
        <p:nvSpPr>
          <p:cNvPr id="12" name="CuadroTexto 11">
            <a:extLst>
              <a:ext uri="{FF2B5EF4-FFF2-40B4-BE49-F238E27FC236}">
                <a16:creationId xmlns:a16="http://schemas.microsoft.com/office/drawing/2014/main" id="{429457E7-59FC-41FB-951F-EFC8E8D854BD}"/>
              </a:ext>
            </a:extLst>
          </p:cNvPr>
          <p:cNvSpPr txBox="1"/>
          <p:nvPr/>
        </p:nvSpPr>
        <p:spPr>
          <a:xfrm>
            <a:off x="735105" y="1378879"/>
            <a:ext cx="10327341" cy="4196020"/>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En operaciones mineras la unidad de medida para el costo es la tonelada, y en obras de construcción es el m³. • Los elementos del costo de perforación y voladura son: </a:t>
            </a:r>
          </a:p>
          <a:p>
            <a:pPr marL="342900" indent="-342900" algn="just">
              <a:lnSpc>
                <a:spcPct val="150000"/>
              </a:lnSpc>
              <a:buFont typeface="+mj-lt"/>
              <a:buAutoNum type="arabicPeriod"/>
            </a:pPr>
            <a:r>
              <a:rPr lang="es-PE" dirty="0">
                <a:latin typeface="Arial" panose="020B0604020202020204" pitchFamily="34" charset="0"/>
                <a:cs typeface="Arial" panose="020B0604020202020204" pitchFamily="34" charset="0"/>
              </a:rPr>
              <a:t>MATERIALES DIRECTOS </a:t>
            </a:r>
          </a:p>
          <a:p>
            <a:pPr marL="342900" indent="-342900" algn="just">
              <a:lnSpc>
                <a:spcPct val="150000"/>
              </a:lnSpc>
              <a:buFont typeface="+mj-lt"/>
              <a:buAutoNum type="arabicPeriod"/>
            </a:pPr>
            <a:r>
              <a:rPr lang="es-PE" dirty="0">
                <a:latin typeface="Arial" panose="020B0604020202020204" pitchFamily="34" charset="0"/>
                <a:cs typeface="Arial" panose="020B0604020202020204" pitchFamily="34" charset="0"/>
              </a:rPr>
              <a:t>MANO DE OBRA DIRECTA </a:t>
            </a:r>
          </a:p>
          <a:p>
            <a:pPr marL="342900" indent="-342900" algn="just">
              <a:lnSpc>
                <a:spcPct val="150000"/>
              </a:lnSpc>
              <a:buFont typeface="+mj-lt"/>
              <a:buAutoNum type="arabicPeriod"/>
            </a:pPr>
            <a:r>
              <a:rPr lang="es-PE" dirty="0">
                <a:latin typeface="Arial" panose="020B0604020202020204" pitchFamily="34" charset="0"/>
                <a:cs typeface="Arial" panose="020B0604020202020204" pitchFamily="34" charset="0"/>
              </a:rPr>
              <a:t>COSTOS INDIRECTOS DE SERVICIOS</a:t>
            </a:r>
          </a:p>
          <a:p>
            <a:pPr marL="342900" indent="-342900" algn="just">
              <a:lnSpc>
                <a:spcPct val="150000"/>
              </a:lnSpc>
              <a:buFont typeface="+mj-lt"/>
              <a:buAutoNum type="alphaLcPeriod"/>
            </a:pPr>
            <a:r>
              <a:rPr lang="es-PE" dirty="0">
                <a:latin typeface="Arial" panose="020B0604020202020204" pitchFamily="34" charset="0"/>
                <a:cs typeface="Arial" panose="020B0604020202020204" pitchFamily="34" charset="0"/>
              </a:rPr>
              <a:t>  Materiales Indirectos </a:t>
            </a:r>
          </a:p>
          <a:p>
            <a:pPr marL="342900" indent="-342900" algn="just">
              <a:lnSpc>
                <a:spcPct val="150000"/>
              </a:lnSpc>
              <a:buFont typeface="+mj-lt"/>
              <a:buAutoNum type="alphaLcPeriod"/>
            </a:pPr>
            <a:r>
              <a:rPr lang="es-PE" dirty="0">
                <a:latin typeface="Arial" panose="020B0604020202020204" pitchFamily="34" charset="0"/>
                <a:cs typeface="Arial" panose="020B0604020202020204" pitchFamily="34" charset="0"/>
              </a:rPr>
              <a:t>Mano de Obra Indirecta </a:t>
            </a:r>
          </a:p>
          <a:p>
            <a:pPr marL="342900" indent="-342900" algn="just">
              <a:lnSpc>
                <a:spcPct val="150000"/>
              </a:lnSpc>
              <a:buFont typeface="+mj-lt"/>
              <a:buAutoNum type="alphaLcPeriod"/>
            </a:pPr>
            <a:r>
              <a:rPr lang="es-PE" dirty="0">
                <a:latin typeface="Arial" panose="020B0604020202020204" pitchFamily="34" charset="0"/>
                <a:cs typeface="Arial" panose="020B0604020202020204" pitchFamily="34" charset="0"/>
              </a:rPr>
              <a:t>Gastos Generales </a:t>
            </a:r>
          </a:p>
          <a:p>
            <a:pPr algn="just">
              <a:lnSpc>
                <a:spcPct val="150000"/>
              </a:lnSpc>
            </a:pPr>
            <a:r>
              <a:rPr lang="es-PE" dirty="0">
                <a:latin typeface="Arial" panose="020B0604020202020204" pitchFamily="34" charset="0"/>
                <a:cs typeface="Arial" panose="020B0604020202020204" pitchFamily="34" charset="0"/>
              </a:rPr>
              <a:t>El costo unitario directo (materiales y mano de obra) está en proporción directa con el nivel </a:t>
            </a:r>
            <a:r>
              <a:rPr lang="es-PE" dirty="0" err="1">
                <a:latin typeface="Arial" panose="020B0604020202020204" pitchFamily="34" charset="0"/>
                <a:cs typeface="Arial" panose="020B0604020202020204" pitchFamily="34" charset="0"/>
              </a:rPr>
              <a:t>deproducción</a:t>
            </a:r>
            <a:r>
              <a:rPr lang="es-PE" dirty="0">
                <a:latin typeface="Arial" panose="020B0604020202020204" pitchFamily="34" charset="0"/>
                <a:cs typeface="Arial" panose="020B0604020202020204" pitchFamily="34" charset="0"/>
              </a:rPr>
              <a:t>, mientras que el costo unitario indirecto está en proporción inversa.</a:t>
            </a:r>
          </a:p>
        </p:txBody>
      </p:sp>
    </p:spTree>
    <p:extLst>
      <p:ext uri="{BB962C8B-B14F-4D97-AF65-F5344CB8AC3E}">
        <p14:creationId xmlns:p14="http://schemas.microsoft.com/office/powerpoint/2010/main" val="35468629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45</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sp>
        <p:nvSpPr>
          <p:cNvPr id="7" name="CuadroTexto 6">
            <a:extLst>
              <a:ext uri="{FF2B5EF4-FFF2-40B4-BE49-F238E27FC236}">
                <a16:creationId xmlns:a16="http://schemas.microsoft.com/office/drawing/2014/main" id="{76B56898-D06A-40F9-AFC1-E9510E6A52BA}"/>
              </a:ext>
            </a:extLst>
          </p:cNvPr>
          <p:cNvSpPr txBox="1"/>
          <p:nvPr/>
        </p:nvSpPr>
        <p:spPr>
          <a:xfrm>
            <a:off x="387927" y="1009547"/>
            <a:ext cx="10850049" cy="369332"/>
          </a:xfrm>
          <a:prstGeom prst="rect">
            <a:avLst/>
          </a:prstGeom>
          <a:noFill/>
        </p:spPr>
        <p:txBody>
          <a:bodyPr wrap="square">
            <a:spAutoFit/>
          </a:bodyPr>
          <a:lstStyle/>
          <a:p>
            <a:r>
              <a:rPr lang="es-PE" b="1" dirty="0">
                <a:solidFill>
                  <a:schemeClr val="accent6">
                    <a:lumMod val="50000"/>
                  </a:schemeClr>
                </a:solidFill>
              </a:rPr>
              <a:t>RELACIÓN CONTRATISTA- CLIENTE</a:t>
            </a:r>
          </a:p>
        </p:txBody>
      </p:sp>
      <p:pic>
        <p:nvPicPr>
          <p:cNvPr id="3" name="Imagen 2">
            <a:extLst>
              <a:ext uri="{FF2B5EF4-FFF2-40B4-BE49-F238E27FC236}">
                <a16:creationId xmlns:a16="http://schemas.microsoft.com/office/drawing/2014/main" id="{87E65DD0-4E27-4EC8-9F8C-1CD0A8E26094}"/>
              </a:ext>
            </a:extLst>
          </p:cNvPr>
          <p:cNvPicPr>
            <a:picLocks noChangeAspect="1"/>
          </p:cNvPicPr>
          <p:nvPr/>
        </p:nvPicPr>
        <p:blipFill>
          <a:blip r:embed="rId2"/>
          <a:stretch>
            <a:fillRect/>
          </a:stretch>
        </p:blipFill>
        <p:spPr>
          <a:xfrm>
            <a:off x="589454" y="1399395"/>
            <a:ext cx="10648522" cy="5012165"/>
          </a:xfrm>
          <a:prstGeom prst="rect">
            <a:avLst/>
          </a:prstGeom>
        </p:spPr>
      </p:pic>
    </p:spTree>
    <p:extLst>
      <p:ext uri="{BB962C8B-B14F-4D97-AF65-F5344CB8AC3E}">
        <p14:creationId xmlns:p14="http://schemas.microsoft.com/office/powerpoint/2010/main" val="9622865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46</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10.2. FACTORES ECONOMICOS PARA LA PERVOL SUBTERRÁNEO</a:t>
            </a:r>
          </a:p>
        </p:txBody>
      </p:sp>
      <p:sp>
        <p:nvSpPr>
          <p:cNvPr id="7" name="CuadroTexto 6">
            <a:extLst>
              <a:ext uri="{FF2B5EF4-FFF2-40B4-BE49-F238E27FC236}">
                <a16:creationId xmlns:a16="http://schemas.microsoft.com/office/drawing/2014/main" id="{76B56898-D06A-40F9-AFC1-E9510E6A52BA}"/>
              </a:ext>
            </a:extLst>
          </p:cNvPr>
          <p:cNvSpPr txBox="1"/>
          <p:nvPr/>
        </p:nvSpPr>
        <p:spPr>
          <a:xfrm>
            <a:off x="387927" y="1009547"/>
            <a:ext cx="10850049" cy="369332"/>
          </a:xfrm>
          <a:prstGeom prst="rect">
            <a:avLst/>
          </a:prstGeom>
          <a:noFill/>
        </p:spPr>
        <p:txBody>
          <a:bodyPr wrap="square">
            <a:spAutoFit/>
          </a:bodyPr>
          <a:lstStyle/>
          <a:p>
            <a:r>
              <a:rPr lang="es-PE" b="1" dirty="0">
                <a:solidFill>
                  <a:schemeClr val="accent6">
                    <a:lumMod val="50000"/>
                  </a:schemeClr>
                </a:solidFill>
              </a:rPr>
              <a:t>RELACIÓN CONTRATISTA- CLIENTE</a:t>
            </a:r>
          </a:p>
        </p:txBody>
      </p:sp>
      <p:sp>
        <p:nvSpPr>
          <p:cNvPr id="8" name="CuadroTexto 7">
            <a:extLst>
              <a:ext uri="{FF2B5EF4-FFF2-40B4-BE49-F238E27FC236}">
                <a16:creationId xmlns:a16="http://schemas.microsoft.com/office/drawing/2014/main" id="{89A2CC79-32F6-4758-A7C7-C22FA7333CD8}"/>
              </a:ext>
            </a:extLst>
          </p:cNvPr>
          <p:cNvSpPr txBox="1"/>
          <p:nvPr/>
        </p:nvSpPr>
        <p:spPr>
          <a:xfrm>
            <a:off x="519952" y="1343025"/>
            <a:ext cx="10718023" cy="5027017"/>
          </a:xfrm>
          <a:prstGeom prst="rect">
            <a:avLst/>
          </a:prstGeom>
          <a:noFill/>
        </p:spPr>
        <p:txBody>
          <a:bodyPr wrap="square">
            <a:spAutoFit/>
          </a:bodyPr>
          <a:lstStyle/>
          <a:p>
            <a:pPr algn="just">
              <a:lnSpc>
                <a:spcPct val="150000"/>
              </a:lnSpc>
            </a:pPr>
            <a:r>
              <a:rPr lang="es-PE" dirty="0">
                <a:latin typeface="Arial" panose="020B0604020202020204" pitchFamily="34" charset="0"/>
                <a:cs typeface="Arial" panose="020B0604020202020204" pitchFamily="34" charset="0"/>
              </a:rPr>
              <a:t>¿QUE DEBE PROVEER EL CONTRATISTA?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Flexibilidad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Trabajar con control mínimo del cliente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Cooperante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Correr a veces con el riesgo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Trabajar amigablemente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Obtener rendimiento con seguridad </a:t>
            </a:r>
          </a:p>
          <a:p>
            <a:pPr algn="just">
              <a:lnSpc>
                <a:spcPct val="150000"/>
              </a:lnSpc>
            </a:pPr>
            <a:r>
              <a:rPr lang="es-PE" dirty="0">
                <a:latin typeface="Arial" panose="020B0604020202020204" pitchFamily="34" charset="0"/>
                <a:cs typeface="Arial" panose="020B0604020202020204" pitchFamily="34" charset="0"/>
              </a:rPr>
              <a:t>¿QUE DEBERIA PROVEER EL CLIENTE?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Un control mínimo del día a día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Apoyo técnico, según las regulaciones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Apoyo administrativo, si es necesario  </a:t>
            </a:r>
          </a:p>
          <a:p>
            <a:pPr marL="285750" indent="-285750" algn="just">
              <a:lnSpc>
                <a:spcPct val="150000"/>
              </a:lnSpc>
              <a:buFont typeface="Arial" panose="020B0604020202020204" pitchFamily="34" charset="0"/>
              <a:buChar char="•"/>
            </a:pPr>
            <a:r>
              <a:rPr lang="es-PE" dirty="0">
                <a:latin typeface="Arial" panose="020B0604020202020204" pitchFamily="34" charset="0"/>
                <a:cs typeface="Arial" panose="020B0604020202020204" pitchFamily="34" charset="0"/>
              </a:rPr>
              <a:t>Tener claro sobre el trabajo, pero no inmiscuirse.</a:t>
            </a:r>
          </a:p>
        </p:txBody>
      </p:sp>
    </p:spTree>
    <p:extLst>
      <p:ext uri="{BB962C8B-B14F-4D97-AF65-F5344CB8AC3E}">
        <p14:creationId xmlns:p14="http://schemas.microsoft.com/office/powerpoint/2010/main" val="33183693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47</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10.3. CÁLCULO DE RENDIMIENTO PARA PERVOL SUBTERRÁNEA</a:t>
            </a:r>
          </a:p>
        </p:txBody>
      </p:sp>
      <p:sp>
        <p:nvSpPr>
          <p:cNvPr id="12" name="CuadroTexto 11">
            <a:extLst>
              <a:ext uri="{FF2B5EF4-FFF2-40B4-BE49-F238E27FC236}">
                <a16:creationId xmlns:a16="http://schemas.microsoft.com/office/drawing/2014/main" id="{1BFA2181-24A3-4875-970E-12F985A2CE8F}"/>
              </a:ext>
            </a:extLst>
          </p:cNvPr>
          <p:cNvSpPr txBox="1"/>
          <p:nvPr/>
        </p:nvSpPr>
        <p:spPr>
          <a:xfrm>
            <a:off x="591671" y="1134959"/>
            <a:ext cx="4805082" cy="4801314"/>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La eficiencia de la perforación de taladros depende de los siguientes factores: </a:t>
            </a:r>
          </a:p>
          <a:p>
            <a:pPr marL="285750" indent="-285750" algn="just">
              <a:buFontTx/>
              <a:buChar char="-"/>
            </a:pPr>
            <a:r>
              <a:rPr lang="es-PE" dirty="0">
                <a:latin typeface="Arial" panose="020B0604020202020204" pitchFamily="34" charset="0"/>
                <a:cs typeface="Arial" panose="020B0604020202020204" pitchFamily="34" charset="0"/>
              </a:rPr>
              <a:t>Capacidad de penetración en las rocas por acción de la broca (factor principal), que está dado por: la presión axial, velocidad de rotación y la evacuación del detritus durante la perforación. </a:t>
            </a:r>
          </a:p>
          <a:p>
            <a:pPr marL="285750" indent="-285750" algn="just">
              <a:buFontTx/>
              <a:buChar char="-"/>
            </a:pPr>
            <a:r>
              <a:rPr lang="es-PE" dirty="0">
                <a:latin typeface="Arial" panose="020B0604020202020204" pitchFamily="34" charset="0"/>
                <a:cs typeface="Arial" panose="020B0604020202020204" pitchFamily="34" charset="0"/>
              </a:rPr>
              <a:t>Tipo y forma de la broca</a:t>
            </a:r>
          </a:p>
          <a:p>
            <a:pPr marL="285750" indent="-285750" algn="just">
              <a:buFontTx/>
              <a:buChar char="-"/>
            </a:pPr>
            <a:r>
              <a:rPr lang="es-PE" dirty="0">
                <a:latin typeface="Arial" panose="020B0604020202020204" pitchFamily="34" charset="0"/>
                <a:cs typeface="Arial" panose="020B0604020202020204" pitchFamily="34" charset="0"/>
              </a:rPr>
              <a:t>Método de acción en el fondo del taladro (percusión, rotación y roto percusión, </a:t>
            </a:r>
            <a:r>
              <a:rPr lang="es-PE" dirty="0" err="1">
                <a:latin typeface="Arial" panose="020B0604020202020204" pitchFamily="34" charset="0"/>
                <a:cs typeface="Arial" panose="020B0604020202020204" pitchFamily="34" charset="0"/>
              </a:rPr>
              <a:t>etc</a:t>
            </a:r>
            <a:r>
              <a:rPr lang="es-PE" dirty="0">
                <a:latin typeface="Arial" panose="020B0604020202020204" pitchFamily="34" charset="0"/>
                <a:cs typeface="Arial" panose="020B0604020202020204" pitchFamily="34" charset="0"/>
              </a:rPr>
              <a:t>). </a:t>
            </a:r>
          </a:p>
          <a:p>
            <a:pPr marL="285750" indent="-285750" algn="just">
              <a:buFontTx/>
              <a:buChar char="-"/>
            </a:pPr>
            <a:r>
              <a:rPr lang="es-PE" dirty="0">
                <a:latin typeface="Arial" panose="020B0604020202020204" pitchFamily="34" charset="0"/>
                <a:cs typeface="Arial" panose="020B0604020202020204" pitchFamily="34" charset="0"/>
              </a:rPr>
              <a:t>Esfuerzo y velocidad de acción con los que se actúan sobre el taladro. </a:t>
            </a:r>
          </a:p>
          <a:p>
            <a:pPr marL="285750" indent="-285750" algn="just">
              <a:buFontTx/>
              <a:buChar char="-"/>
            </a:pPr>
            <a:r>
              <a:rPr lang="es-PE" dirty="0">
                <a:latin typeface="Arial" panose="020B0604020202020204" pitchFamily="34" charset="0"/>
                <a:cs typeface="Arial" panose="020B0604020202020204" pitchFamily="34" charset="0"/>
              </a:rPr>
              <a:t>Diámetro del taladro. </a:t>
            </a:r>
          </a:p>
          <a:p>
            <a:pPr marL="285750" indent="-285750" algn="just">
              <a:buFontTx/>
              <a:buChar char="-"/>
            </a:pPr>
            <a:r>
              <a:rPr lang="es-PE" dirty="0">
                <a:latin typeface="Arial" panose="020B0604020202020204" pitchFamily="34" charset="0"/>
                <a:cs typeface="Arial" panose="020B0604020202020204" pitchFamily="34" charset="0"/>
              </a:rPr>
              <a:t>Profundidad de perforación. </a:t>
            </a:r>
          </a:p>
          <a:p>
            <a:pPr marL="285750" indent="-285750" algn="just">
              <a:buFontTx/>
              <a:buChar char="-"/>
            </a:pPr>
            <a:r>
              <a:rPr lang="es-PE" dirty="0">
                <a:latin typeface="Arial" panose="020B0604020202020204" pitchFamily="34" charset="0"/>
                <a:cs typeface="Arial" panose="020B0604020202020204" pitchFamily="34" charset="0"/>
              </a:rPr>
              <a:t>Velocidad de expulsión de detritus. </a:t>
            </a:r>
          </a:p>
          <a:p>
            <a:pPr marL="285750" indent="-285750" algn="just">
              <a:buFontTx/>
              <a:buChar char="-"/>
            </a:pPr>
            <a:r>
              <a:rPr lang="es-PE" dirty="0">
                <a:latin typeface="Arial" panose="020B0604020202020204" pitchFamily="34" charset="0"/>
                <a:cs typeface="Arial" panose="020B0604020202020204" pitchFamily="34" charset="0"/>
              </a:rPr>
              <a:t>Organización y escala de producción de la voladura. </a:t>
            </a:r>
          </a:p>
        </p:txBody>
      </p:sp>
      <p:sp>
        <p:nvSpPr>
          <p:cNvPr id="14" name="CuadroTexto 13">
            <a:extLst>
              <a:ext uri="{FF2B5EF4-FFF2-40B4-BE49-F238E27FC236}">
                <a16:creationId xmlns:a16="http://schemas.microsoft.com/office/drawing/2014/main" id="{F2D55BC0-1DAB-4977-B257-D7AA89A5D7B0}"/>
              </a:ext>
            </a:extLst>
          </p:cNvPr>
          <p:cNvSpPr txBox="1"/>
          <p:nvPr/>
        </p:nvSpPr>
        <p:spPr>
          <a:xfrm>
            <a:off x="6008863" y="1252159"/>
            <a:ext cx="5942345" cy="2308324"/>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Estos factores constituyen los parámetros tecnológicos de la perforación, y que se eligen sobre todo por la </a:t>
            </a:r>
            <a:r>
              <a:rPr lang="es-PE" dirty="0" err="1">
                <a:latin typeface="Arial" panose="020B0604020202020204" pitchFamily="34" charset="0"/>
                <a:cs typeface="Arial" panose="020B0604020202020204" pitchFamily="34" charset="0"/>
              </a:rPr>
              <a:t>perforabilidad</a:t>
            </a:r>
            <a:r>
              <a:rPr lang="es-PE" dirty="0">
                <a:latin typeface="Arial" panose="020B0604020202020204" pitchFamily="34" charset="0"/>
                <a:cs typeface="Arial" panose="020B0604020202020204" pitchFamily="34" charset="0"/>
              </a:rPr>
              <a:t> de las rocas. </a:t>
            </a:r>
          </a:p>
          <a:p>
            <a:pPr algn="just"/>
            <a:endParaRPr lang="es-PE" dirty="0">
              <a:latin typeface="Arial" panose="020B0604020202020204" pitchFamily="34" charset="0"/>
              <a:cs typeface="Arial" panose="020B0604020202020204" pitchFamily="34" charset="0"/>
            </a:endParaRPr>
          </a:p>
          <a:p>
            <a:pPr algn="just"/>
            <a:r>
              <a:rPr lang="es-PE" dirty="0">
                <a:latin typeface="Arial" panose="020B0604020202020204" pitchFamily="34" charset="0"/>
                <a:cs typeface="Arial" panose="020B0604020202020204" pitchFamily="34" charset="0"/>
              </a:rPr>
              <a:t>Por otro lado, la </a:t>
            </a:r>
            <a:r>
              <a:rPr lang="es-PE" dirty="0" err="1">
                <a:latin typeface="Arial" panose="020B0604020202020204" pitchFamily="34" charset="0"/>
                <a:cs typeface="Arial" panose="020B0604020202020204" pitchFamily="34" charset="0"/>
              </a:rPr>
              <a:t>perforabilidad</a:t>
            </a:r>
            <a:r>
              <a:rPr lang="es-PE" dirty="0">
                <a:latin typeface="Arial" panose="020B0604020202020204" pitchFamily="34" charset="0"/>
                <a:cs typeface="Arial" panose="020B0604020202020204" pitchFamily="34" charset="0"/>
              </a:rPr>
              <a:t> de las rocas depende en gran medida de la forma que tienen las brocas, entre otros factores, hallándose de esta manera la capacidad de triturar la roca en el fondo del taladro. </a:t>
            </a:r>
          </a:p>
        </p:txBody>
      </p:sp>
      <p:pic>
        <p:nvPicPr>
          <p:cNvPr id="9" name="Imagen 8">
            <a:extLst>
              <a:ext uri="{FF2B5EF4-FFF2-40B4-BE49-F238E27FC236}">
                <a16:creationId xmlns:a16="http://schemas.microsoft.com/office/drawing/2014/main" id="{A86FCA21-9D0C-45B2-A3FB-EA1D6679E033}"/>
              </a:ext>
            </a:extLst>
          </p:cNvPr>
          <p:cNvPicPr>
            <a:picLocks noChangeAspect="1"/>
          </p:cNvPicPr>
          <p:nvPr/>
        </p:nvPicPr>
        <p:blipFill>
          <a:blip r:embed="rId2"/>
          <a:stretch>
            <a:fillRect/>
          </a:stretch>
        </p:blipFill>
        <p:spPr>
          <a:xfrm>
            <a:off x="6795249" y="3535616"/>
            <a:ext cx="3855967" cy="647352"/>
          </a:xfrm>
          <a:prstGeom prst="rect">
            <a:avLst/>
          </a:prstGeom>
          <a:ln w="19050">
            <a:solidFill>
              <a:schemeClr val="accent6">
                <a:lumMod val="50000"/>
              </a:schemeClr>
            </a:solidFill>
          </a:ln>
        </p:spPr>
      </p:pic>
      <p:sp>
        <p:nvSpPr>
          <p:cNvPr id="16" name="CuadroTexto 15">
            <a:extLst>
              <a:ext uri="{FF2B5EF4-FFF2-40B4-BE49-F238E27FC236}">
                <a16:creationId xmlns:a16="http://schemas.microsoft.com/office/drawing/2014/main" id="{9835A8A0-A59B-4361-B17D-8CF4F4827AC6}"/>
              </a:ext>
            </a:extLst>
          </p:cNvPr>
          <p:cNvSpPr txBox="1"/>
          <p:nvPr/>
        </p:nvSpPr>
        <p:spPr>
          <a:xfrm>
            <a:off x="5932034" y="4465334"/>
            <a:ext cx="6134459" cy="1477328"/>
          </a:xfrm>
          <a:prstGeom prst="rect">
            <a:avLst/>
          </a:prstGeom>
          <a:noFill/>
        </p:spPr>
        <p:txBody>
          <a:bodyPr wrap="square">
            <a:spAutoFit/>
          </a:bodyPr>
          <a:lstStyle/>
          <a:p>
            <a:r>
              <a:rPr lang="es-PE" dirty="0">
                <a:latin typeface="Arial" panose="020B0604020202020204" pitchFamily="34" charset="0"/>
                <a:cs typeface="Arial" panose="020B0604020202020204" pitchFamily="34" charset="0"/>
              </a:rPr>
              <a:t>Dónde: </a:t>
            </a:r>
          </a:p>
          <a:p>
            <a:r>
              <a:rPr lang="es-PE" dirty="0" err="1">
                <a:latin typeface="Arial" panose="020B0604020202020204" pitchFamily="34" charset="0"/>
                <a:cs typeface="Arial" panose="020B0604020202020204" pitchFamily="34" charset="0"/>
              </a:rPr>
              <a:t>Rperf</a:t>
            </a:r>
            <a:r>
              <a:rPr lang="es-PE" dirty="0">
                <a:latin typeface="Arial" panose="020B0604020202020204" pitchFamily="34" charset="0"/>
                <a:cs typeface="Arial" panose="020B0604020202020204" pitchFamily="34" charset="0"/>
              </a:rPr>
              <a:t>: </a:t>
            </a:r>
            <a:r>
              <a:rPr lang="es-PE" dirty="0" err="1">
                <a:latin typeface="Arial" panose="020B0604020202020204" pitchFamily="34" charset="0"/>
                <a:cs typeface="Arial" panose="020B0604020202020204" pitchFamily="34" charset="0"/>
              </a:rPr>
              <a:t>Perforabilidad</a:t>
            </a:r>
            <a:r>
              <a:rPr lang="es-PE" dirty="0">
                <a:latin typeface="Arial" panose="020B0604020202020204" pitchFamily="34" charset="0"/>
                <a:cs typeface="Arial" panose="020B0604020202020204" pitchFamily="34" charset="0"/>
              </a:rPr>
              <a:t> </a:t>
            </a:r>
          </a:p>
          <a:p>
            <a:r>
              <a:rPr lang="el-GR" dirty="0">
                <a:latin typeface="Arial" panose="020B0604020202020204" pitchFamily="34" charset="0"/>
                <a:cs typeface="Arial" panose="020B0604020202020204" pitchFamily="34" charset="0"/>
              </a:rPr>
              <a:t>Σ</a:t>
            </a:r>
            <a:r>
              <a:rPr lang="es-PE" dirty="0">
                <a:latin typeface="Arial" panose="020B0604020202020204" pitchFamily="34" charset="0"/>
                <a:cs typeface="Arial" panose="020B0604020202020204" pitchFamily="34" charset="0"/>
              </a:rPr>
              <a:t>c: Resistencia límite de la roca a la compresión </a:t>
            </a:r>
          </a:p>
          <a:p>
            <a:r>
              <a:rPr lang="el-GR" dirty="0">
                <a:latin typeface="Arial" panose="020B0604020202020204" pitchFamily="34" charset="0"/>
                <a:cs typeface="Arial" panose="020B0604020202020204" pitchFamily="34" charset="0"/>
              </a:rPr>
              <a:t>Σ</a:t>
            </a:r>
            <a:r>
              <a:rPr lang="es-PE" dirty="0">
                <a:latin typeface="Arial" panose="020B0604020202020204" pitchFamily="34" charset="0"/>
                <a:cs typeface="Arial" panose="020B0604020202020204" pitchFamily="34" charset="0"/>
              </a:rPr>
              <a:t>t: Resistencia límite de la roca al corte</a:t>
            </a:r>
          </a:p>
          <a:p>
            <a:r>
              <a:rPr lang="es-PE" dirty="0">
                <a:latin typeface="Arial" panose="020B0604020202020204" pitchFamily="34" charset="0"/>
                <a:cs typeface="Arial" panose="020B0604020202020204" pitchFamily="34" charset="0"/>
              </a:rPr>
              <a:t> γ: Peso específico de la roca</a:t>
            </a:r>
          </a:p>
        </p:txBody>
      </p:sp>
    </p:spTree>
    <p:extLst>
      <p:ext uri="{BB962C8B-B14F-4D97-AF65-F5344CB8AC3E}">
        <p14:creationId xmlns:p14="http://schemas.microsoft.com/office/powerpoint/2010/main" val="23754929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48</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10.3. CÁLCULO DE RENDIMIENTO PARA PERVOL SUBTERRÁNEA</a:t>
            </a:r>
          </a:p>
        </p:txBody>
      </p:sp>
      <p:sp>
        <p:nvSpPr>
          <p:cNvPr id="12" name="CuadroTexto 11">
            <a:extLst>
              <a:ext uri="{FF2B5EF4-FFF2-40B4-BE49-F238E27FC236}">
                <a16:creationId xmlns:a16="http://schemas.microsoft.com/office/drawing/2014/main" id="{1BFA2181-24A3-4875-970E-12F985A2CE8F}"/>
              </a:ext>
            </a:extLst>
          </p:cNvPr>
          <p:cNvSpPr txBox="1"/>
          <p:nvPr/>
        </p:nvSpPr>
        <p:spPr>
          <a:xfrm>
            <a:off x="591671" y="1134959"/>
            <a:ext cx="4805082" cy="646331"/>
          </a:xfrm>
          <a:prstGeom prst="rect">
            <a:avLst/>
          </a:prstGeom>
          <a:noFill/>
        </p:spPr>
        <p:txBody>
          <a:bodyPr wrap="square">
            <a:spAutoFit/>
          </a:bodyPr>
          <a:lstStyle/>
          <a:p>
            <a:pPr algn="just"/>
            <a:r>
              <a:rPr lang="es-PE" dirty="0"/>
              <a:t>Las rocas por su </a:t>
            </a:r>
            <a:r>
              <a:rPr lang="es-PE" dirty="0" err="1"/>
              <a:t>perforabilidad</a:t>
            </a:r>
            <a:r>
              <a:rPr lang="es-PE" dirty="0"/>
              <a:t> se clasifican en 25 categorías y se sub dividen en cinco clases.</a:t>
            </a:r>
            <a:endParaRPr lang="es-PE" dirty="0">
              <a:latin typeface="Arial" panose="020B0604020202020204" pitchFamily="34" charset="0"/>
              <a:cs typeface="Arial" panose="020B0604020202020204" pitchFamily="34" charset="0"/>
            </a:endParaRPr>
          </a:p>
        </p:txBody>
      </p:sp>
      <p:sp>
        <p:nvSpPr>
          <p:cNvPr id="14" name="CuadroTexto 13">
            <a:extLst>
              <a:ext uri="{FF2B5EF4-FFF2-40B4-BE49-F238E27FC236}">
                <a16:creationId xmlns:a16="http://schemas.microsoft.com/office/drawing/2014/main" id="{F2D55BC0-1DAB-4977-B257-D7AA89A5D7B0}"/>
              </a:ext>
            </a:extLst>
          </p:cNvPr>
          <p:cNvSpPr txBox="1"/>
          <p:nvPr/>
        </p:nvSpPr>
        <p:spPr>
          <a:xfrm>
            <a:off x="5657984" y="1134959"/>
            <a:ext cx="5942345" cy="1754326"/>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La velocidad de perforación depende de muchos factores externos como: características geológicas, propiedades físicas de las rocas, distribución de tensiones y estructuras internas de las rocas. </a:t>
            </a:r>
          </a:p>
          <a:p>
            <a:pPr algn="just"/>
            <a:r>
              <a:rPr lang="es-PE" dirty="0">
                <a:latin typeface="Arial" panose="020B0604020202020204" pitchFamily="34" charset="0"/>
                <a:cs typeface="Arial" panose="020B0604020202020204" pitchFamily="34" charset="0"/>
              </a:rPr>
              <a:t>La velocidad de penetración se puede determinarse también por la fórmula de R. </a:t>
            </a:r>
            <a:r>
              <a:rPr lang="es-PE" dirty="0" err="1">
                <a:latin typeface="Arial" panose="020B0604020202020204" pitchFamily="34" charset="0"/>
                <a:cs typeface="Arial" panose="020B0604020202020204" pitchFamily="34" charset="0"/>
              </a:rPr>
              <a:t>Praillet</a:t>
            </a:r>
            <a:endParaRPr lang="es-PE" dirty="0">
              <a:latin typeface="Arial" panose="020B0604020202020204" pitchFamily="34" charset="0"/>
              <a:cs typeface="Arial" panose="020B0604020202020204" pitchFamily="34" charset="0"/>
            </a:endParaRPr>
          </a:p>
        </p:txBody>
      </p:sp>
      <p:pic>
        <p:nvPicPr>
          <p:cNvPr id="3" name="Imagen 2">
            <a:extLst>
              <a:ext uri="{FF2B5EF4-FFF2-40B4-BE49-F238E27FC236}">
                <a16:creationId xmlns:a16="http://schemas.microsoft.com/office/drawing/2014/main" id="{243B59AB-5A94-4988-A1C7-FC4E1748629F}"/>
              </a:ext>
            </a:extLst>
          </p:cNvPr>
          <p:cNvPicPr>
            <a:picLocks noChangeAspect="1"/>
          </p:cNvPicPr>
          <p:nvPr/>
        </p:nvPicPr>
        <p:blipFill>
          <a:blip r:embed="rId2"/>
          <a:stretch>
            <a:fillRect/>
          </a:stretch>
        </p:blipFill>
        <p:spPr>
          <a:xfrm>
            <a:off x="601197" y="1875418"/>
            <a:ext cx="4814528" cy="1961475"/>
          </a:xfrm>
          <a:prstGeom prst="rect">
            <a:avLst/>
          </a:prstGeom>
        </p:spPr>
      </p:pic>
      <p:sp>
        <p:nvSpPr>
          <p:cNvPr id="15" name="CuadroTexto 14">
            <a:extLst>
              <a:ext uri="{FF2B5EF4-FFF2-40B4-BE49-F238E27FC236}">
                <a16:creationId xmlns:a16="http://schemas.microsoft.com/office/drawing/2014/main" id="{51BF086C-0F8E-4514-95D9-ACDFBEEF5980}"/>
              </a:ext>
            </a:extLst>
          </p:cNvPr>
          <p:cNvSpPr txBox="1"/>
          <p:nvPr/>
        </p:nvSpPr>
        <p:spPr>
          <a:xfrm>
            <a:off x="591671" y="3931021"/>
            <a:ext cx="6096000" cy="369332"/>
          </a:xfrm>
          <a:prstGeom prst="rect">
            <a:avLst/>
          </a:prstGeom>
          <a:noFill/>
        </p:spPr>
        <p:txBody>
          <a:bodyPr wrap="square">
            <a:spAutoFit/>
          </a:bodyPr>
          <a:lstStyle/>
          <a:p>
            <a:r>
              <a:rPr lang="es-PE" b="1" dirty="0">
                <a:solidFill>
                  <a:schemeClr val="accent6">
                    <a:lumMod val="50000"/>
                  </a:schemeClr>
                </a:solidFill>
                <a:latin typeface="Arial" panose="020B0604020202020204" pitchFamily="34" charset="0"/>
                <a:cs typeface="Arial" panose="020B0604020202020204" pitchFamily="34" charset="0"/>
              </a:rPr>
              <a:t>Velocidad de Penetración para Jumbo </a:t>
            </a:r>
            <a:endParaRPr lang="es-PE" b="1" dirty="0">
              <a:solidFill>
                <a:schemeClr val="accent6">
                  <a:lumMod val="50000"/>
                </a:schemeClr>
              </a:solidFill>
            </a:endParaRPr>
          </a:p>
        </p:txBody>
      </p:sp>
      <p:sp>
        <p:nvSpPr>
          <p:cNvPr id="17" name="CuadroTexto 16">
            <a:extLst>
              <a:ext uri="{FF2B5EF4-FFF2-40B4-BE49-F238E27FC236}">
                <a16:creationId xmlns:a16="http://schemas.microsoft.com/office/drawing/2014/main" id="{031471E3-9AAB-4250-BC08-F467A5C3D930}"/>
              </a:ext>
            </a:extLst>
          </p:cNvPr>
          <p:cNvSpPr txBox="1"/>
          <p:nvPr/>
        </p:nvSpPr>
        <p:spPr>
          <a:xfrm>
            <a:off x="591671" y="4464628"/>
            <a:ext cx="4805082" cy="2031325"/>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La velocidad de perforación está dada por la </a:t>
            </a:r>
            <a:r>
              <a:rPr lang="es-PE" dirty="0" err="1">
                <a:latin typeface="Arial" panose="020B0604020202020204" pitchFamily="34" charset="0"/>
                <a:cs typeface="Arial" panose="020B0604020202020204" pitchFamily="34" charset="0"/>
              </a:rPr>
              <a:t>perforabilidad</a:t>
            </a:r>
            <a:r>
              <a:rPr lang="es-PE" dirty="0">
                <a:latin typeface="Arial" panose="020B0604020202020204" pitchFamily="34" charset="0"/>
                <a:cs typeface="Arial" panose="020B0604020202020204" pitchFamily="34" charset="0"/>
              </a:rPr>
              <a:t> de las rocas, que es el indicador de la calidad de las rocas a la perforación. La </a:t>
            </a:r>
            <a:r>
              <a:rPr lang="es-PE" dirty="0" err="1">
                <a:latin typeface="Arial" panose="020B0604020202020204" pitchFamily="34" charset="0"/>
                <a:cs typeface="Arial" panose="020B0604020202020204" pitchFamily="34" charset="0"/>
              </a:rPr>
              <a:t>perforabilidad</a:t>
            </a:r>
            <a:r>
              <a:rPr lang="es-PE" dirty="0">
                <a:latin typeface="Arial" panose="020B0604020202020204" pitchFamily="34" charset="0"/>
                <a:cs typeface="Arial" panose="020B0604020202020204" pitchFamily="34" charset="0"/>
              </a:rPr>
              <a:t> de las rocas, es la capacidad de resistencia de las rocas a la penetración de la broca durante la perforación en una unidad de tiempo. </a:t>
            </a:r>
          </a:p>
        </p:txBody>
      </p:sp>
      <p:sp>
        <p:nvSpPr>
          <p:cNvPr id="18" name="CuadroTexto 17">
            <a:extLst>
              <a:ext uri="{FF2B5EF4-FFF2-40B4-BE49-F238E27FC236}">
                <a16:creationId xmlns:a16="http://schemas.microsoft.com/office/drawing/2014/main" id="{8A1BE009-57AF-401C-AED9-B57FBF0743DA}"/>
              </a:ext>
            </a:extLst>
          </p:cNvPr>
          <p:cNvSpPr txBox="1"/>
          <p:nvPr/>
        </p:nvSpPr>
        <p:spPr>
          <a:xfrm>
            <a:off x="5855208" y="3920826"/>
            <a:ext cx="5745121" cy="1477328"/>
          </a:xfrm>
          <a:prstGeom prst="rect">
            <a:avLst/>
          </a:prstGeom>
          <a:noFill/>
        </p:spPr>
        <p:txBody>
          <a:bodyPr wrap="square">
            <a:spAutoFit/>
          </a:bodyPr>
          <a:lstStyle/>
          <a:p>
            <a:r>
              <a:rPr lang="es-PE" dirty="0">
                <a:latin typeface="Arial" panose="020B0604020202020204" pitchFamily="34" charset="0"/>
                <a:cs typeface="Arial" panose="020B0604020202020204" pitchFamily="34" charset="0"/>
              </a:rPr>
              <a:t>Dónde: </a:t>
            </a:r>
          </a:p>
          <a:p>
            <a:r>
              <a:rPr lang="es-PE" dirty="0" err="1">
                <a:latin typeface="Arial" panose="020B0604020202020204" pitchFamily="34" charset="0"/>
                <a:cs typeface="Arial" panose="020B0604020202020204" pitchFamily="34" charset="0"/>
              </a:rPr>
              <a:t>Pa</a:t>
            </a:r>
            <a:r>
              <a:rPr lang="es-PE" dirty="0">
                <a:latin typeface="Arial" panose="020B0604020202020204" pitchFamily="34" charset="0"/>
                <a:cs typeface="Arial" panose="020B0604020202020204" pitchFamily="34" charset="0"/>
              </a:rPr>
              <a:t>: presión de avance(Bar )</a:t>
            </a:r>
          </a:p>
          <a:p>
            <a:r>
              <a:rPr lang="es-PE" dirty="0" err="1">
                <a:latin typeface="Arial" panose="020B0604020202020204" pitchFamily="34" charset="0"/>
                <a:cs typeface="Arial" panose="020B0604020202020204" pitchFamily="34" charset="0"/>
              </a:rPr>
              <a:t>Vt</a:t>
            </a:r>
            <a:r>
              <a:rPr lang="es-PE" dirty="0">
                <a:latin typeface="Arial" panose="020B0604020202020204" pitchFamily="34" charset="0"/>
                <a:cs typeface="Arial" panose="020B0604020202020204" pitchFamily="34" charset="0"/>
              </a:rPr>
              <a:t>: Velocidad de rotación (rpm)</a:t>
            </a:r>
          </a:p>
          <a:p>
            <a:r>
              <a:rPr lang="es-PE" dirty="0" err="1">
                <a:latin typeface="Arial" panose="020B0604020202020204" pitchFamily="34" charset="0"/>
                <a:cs typeface="Arial" panose="020B0604020202020204" pitchFamily="34" charset="0"/>
              </a:rPr>
              <a:t>σc</a:t>
            </a:r>
            <a:r>
              <a:rPr lang="es-PE" dirty="0">
                <a:latin typeface="Arial" panose="020B0604020202020204" pitchFamily="34" charset="0"/>
                <a:cs typeface="Arial" panose="020B0604020202020204" pitchFamily="34" charset="0"/>
              </a:rPr>
              <a:t>: Resistencia de compresión a la roca, Mpa. </a:t>
            </a:r>
          </a:p>
          <a:p>
            <a:r>
              <a:rPr lang="es-PE" dirty="0" err="1">
                <a:latin typeface="Arial" panose="020B0604020202020204" pitchFamily="34" charset="0"/>
                <a:cs typeface="Arial" panose="020B0604020202020204" pitchFamily="34" charset="0"/>
              </a:rPr>
              <a:t>Dt</a:t>
            </a:r>
            <a:r>
              <a:rPr lang="es-PE" dirty="0">
                <a:latin typeface="Arial" panose="020B0604020202020204" pitchFamily="34" charset="0"/>
                <a:cs typeface="Arial" panose="020B0604020202020204" pitchFamily="34" charset="0"/>
              </a:rPr>
              <a:t>: Diámetro de taladro, </a:t>
            </a:r>
            <a:r>
              <a:rPr lang="es-PE" dirty="0" err="1">
                <a:latin typeface="Arial" panose="020B0604020202020204" pitchFamily="34" charset="0"/>
                <a:cs typeface="Arial" panose="020B0604020202020204" pitchFamily="34" charset="0"/>
              </a:rPr>
              <a:t>mm.</a:t>
            </a:r>
            <a:endParaRPr lang="es-PE"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20" name="CuadroTexto 19">
                <a:extLst>
                  <a:ext uri="{FF2B5EF4-FFF2-40B4-BE49-F238E27FC236}">
                    <a16:creationId xmlns:a16="http://schemas.microsoft.com/office/drawing/2014/main" id="{0ADA2B5A-52C5-445B-B98F-12E4849BF9D7}"/>
                  </a:ext>
                </a:extLst>
              </p:cNvPr>
              <p:cNvSpPr txBox="1"/>
              <p:nvPr/>
            </p:nvSpPr>
            <p:spPr>
              <a:xfrm>
                <a:off x="6816740" y="3025023"/>
                <a:ext cx="3152465" cy="94532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s-PE" sz="3000" i="1" smtClean="0">
                              <a:latin typeface="Cambria Math" panose="02040503050406030204" pitchFamily="18" charset="0"/>
                            </a:rPr>
                          </m:ctrlPr>
                        </m:sSubPr>
                        <m:e>
                          <m:r>
                            <a:rPr lang="es-PE" sz="3000" b="0" i="1" smtClean="0">
                              <a:latin typeface="Cambria Math" panose="02040503050406030204" pitchFamily="18" charset="0"/>
                            </a:rPr>
                            <m:t>𝑉</m:t>
                          </m:r>
                        </m:e>
                        <m:sub>
                          <m:r>
                            <a:rPr lang="es-PE" sz="3000" b="0" i="1" smtClean="0">
                              <a:latin typeface="Cambria Math" panose="02040503050406030204" pitchFamily="18" charset="0"/>
                            </a:rPr>
                            <m:t>𝑝</m:t>
                          </m:r>
                        </m:sub>
                      </m:sSub>
                      <m:r>
                        <a:rPr lang="en-US" sz="3000" b="0" i="1" smtClean="0">
                          <a:latin typeface="Cambria Math" panose="02040503050406030204" pitchFamily="18" charset="0"/>
                        </a:rPr>
                        <m:t>=</m:t>
                      </m:r>
                      <m:f>
                        <m:fPr>
                          <m:ctrlPr>
                            <a:rPr lang="en-US" sz="3000" b="0" i="1" smtClean="0">
                              <a:latin typeface="Cambria Math" panose="02040503050406030204" pitchFamily="18" charset="0"/>
                            </a:rPr>
                          </m:ctrlPr>
                        </m:fPr>
                        <m:num>
                          <m:r>
                            <a:rPr lang="en-US" sz="3000" b="0" i="1" smtClean="0">
                              <a:latin typeface="Cambria Math" panose="02040503050406030204" pitchFamily="18" charset="0"/>
                            </a:rPr>
                            <m:t>63.9∗</m:t>
                          </m:r>
                          <m:r>
                            <a:rPr lang="en-US" sz="3000" b="0" i="1" smtClean="0">
                              <a:latin typeface="Cambria Math" panose="02040503050406030204" pitchFamily="18" charset="0"/>
                            </a:rPr>
                            <m:t>𝑃𝑎</m:t>
                          </m:r>
                          <m:r>
                            <a:rPr lang="en-US" sz="3000" b="0" i="1" smtClean="0">
                              <a:latin typeface="Cambria Math" panose="02040503050406030204" pitchFamily="18" charset="0"/>
                            </a:rPr>
                            <m:t>∗</m:t>
                          </m:r>
                          <m:sSub>
                            <m:sSubPr>
                              <m:ctrlPr>
                                <a:rPr lang="en-US" sz="3000" b="0" i="1" smtClean="0">
                                  <a:latin typeface="Cambria Math" panose="02040503050406030204" pitchFamily="18" charset="0"/>
                                </a:rPr>
                              </m:ctrlPr>
                            </m:sSubPr>
                            <m:e>
                              <m:r>
                                <a:rPr lang="en-US" sz="3000" b="0" i="1" smtClean="0">
                                  <a:latin typeface="Cambria Math" panose="02040503050406030204" pitchFamily="18" charset="0"/>
                                </a:rPr>
                                <m:t>𝑉</m:t>
                              </m:r>
                            </m:e>
                            <m:sub>
                              <m:r>
                                <a:rPr lang="en-US" sz="3000" b="0" i="1" smtClean="0">
                                  <a:latin typeface="Cambria Math" panose="02040503050406030204" pitchFamily="18" charset="0"/>
                                </a:rPr>
                                <m:t>𝑟</m:t>
                              </m:r>
                            </m:sub>
                          </m:sSub>
                        </m:num>
                        <m:den>
                          <m:sSub>
                            <m:sSubPr>
                              <m:ctrlPr>
                                <a:rPr lang="en-US" sz="3000" b="0" i="1" smtClean="0">
                                  <a:latin typeface="Cambria Math" panose="02040503050406030204" pitchFamily="18" charset="0"/>
                                </a:rPr>
                              </m:ctrlPr>
                            </m:sSubPr>
                            <m:e>
                              <m:r>
                                <m:rPr>
                                  <m:sty m:val="p"/>
                                </m:rPr>
                                <a:rPr lang="el-GR" sz="3000" b="0" i="1" smtClean="0">
                                  <a:latin typeface="Cambria Math" panose="02040503050406030204" pitchFamily="18" charset="0"/>
                                </a:rPr>
                                <m:t>σ</m:t>
                              </m:r>
                            </m:e>
                            <m:sub>
                              <m:r>
                                <a:rPr lang="en-US" sz="3000" b="0" i="1" smtClean="0">
                                  <a:latin typeface="Cambria Math" panose="02040503050406030204" pitchFamily="18" charset="0"/>
                                </a:rPr>
                                <m:t>𝑐</m:t>
                              </m:r>
                            </m:sub>
                          </m:sSub>
                          <m:r>
                            <a:rPr lang="en-US" sz="3000" b="0" i="1" smtClean="0">
                              <a:latin typeface="Cambria Math" panose="02040503050406030204" pitchFamily="18" charset="0"/>
                            </a:rPr>
                            <m:t>∗</m:t>
                          </m:r>
                          <m:sSub>
                            <m:sSubPr>
                              <m:ctrlPr>
                                <a:rPr lang="en-US" sz="3000" b="0" i="1" smtClean="0">
                                  <a:latin typeface="Cambria Math" panose="02040503050406030204" pitchFamily="18" charset="0"/>
                                </a:rPr>
                              </m:ctrlPr>
                            </m:sSubPr>
                            <m:e>
                              <m:r>
                                <a:rPr lang="en-US" sz="3000" b="0" i="1" smtClean="0">
                                  <a:latin typeface="Cambria Math" panose="02040503050406030204" pitchFamily="18" charset="0"/>
                                </a:rPr>
                                <m:t>𝐷</m:t>
                              </m:r>
                            </m:e>
                            <m:sub>
                              <m:r>
                                <a:rPr lang="en-US" sz="3000" b="0" i="1" smtClean="0">
                                  <a:latin typeface="Cambria Math" panose="02040503050406030204" pitchFamily="18" charset="0"/>
                                </a:rPr>
                                <m:t>𝑡</m:t>
                              </m:r>
                            </m:sub>
                          </m:sSub>
                        </m:den>
                      </m:f>
                    </m:oMath>
                  </m:oMathPara>
                </a14:m>
                <a:endParaRPr lang="es-PE" sz="3000" dirty="0"/>
              </a:p>
            </p:txBody>
          </p:sp>
        </mc:Choice>
        <mc:Fallback xmlns="">
          <p:sp>
            <p:nvSpPr>
              <p:cNvPr id="20" name="CuadroTexto 19">
                <a:extLst>
                  <a:ext uri="{FF2B5EF4-FFF2-40B4-BE49-F238E27FC236}">
                    <a16:creationId xmlns:a16="http://schemas.microsoft.com/office/drawing/2014/main" id="{0ADA2B5A-52C5-445B-B98F-12E4849BF9D7}"/>
                  </a:ext>
                </a:extLst>
              </p:cNvPr>
              <p:cNvSpPr txBox="1">
                <a:spLocks noRot="1" noChangeAspect="1" noMove="1" noResize="1" noEditPoints="1" noAdjustHandles="1" noChangeArrowheads="1" noChangeShapeType="1" noTextEdit="1"/>
              </p:cNvSpPr>
              <p:nvPr/>
            </p:nvSpPr>
            <p:spPr>
              <a:xfrm>
                <a:off x="6816740" y="3025023"/>
                <a:ext cx="3152465" cy="945323"/>
              </a:xfrm>
              <a:prstGeom prst="rect">
                <a:avLst/>
              </a:prstGeom>
              <a:blipFill>
                <a:blip r:embed="rId3"/>
                <a:stretch>
                  <a:fillRect/>
                </a:stretch>
              </a:blipFill>
            </p:spPr>
            <p:txBody>
              <a:bodyPr/>
              <a:lstStyle/>
              <a:p>
                <a:r>
                  <a:rPr lang="es-PE">
                    <a:noFill/>
                  </a:rPr>
                  <a:t> </a:t>
                </a:r>
              </a:p>
            </p:txBody>
          </p:sp>
        </mc:Fallback>
      </mc:AlternateContent>
    </p:spTree>
    <p:extLst>
      <p:ext uri="{BB962C8B-B14F-4D97-AF65-F5344CB8AC3E}">
        <p14:creationId xmlns:p14="http://schemas.microsoft.com/office/powerpoint/2010/main" val="363693874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49</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10.3. CÁLCULO DE RENDIMIENTO PARA PERVOL SUBTERRÁNEA</a:t>
            </a:r>
          </a:p>
        </p:txBody>
      </p:sp>
      <p:pic>
        <p:nvPicPr>
          <p:cNvPr id="3" name="Imagen 2">
            <a:extLst>
              <a:ext uri="{FF2B5EF4-FFF2-40B4-BE49-F238E27FC236}">
                <a16:creationId xmlns:a16="http://schemas.microsoft.com/office/drawing/2014/main" id="{8A909894-FAFD-44A3-90AC-243A90DD6815}"/>
              </a:ext>
            </a:extLst>
          </p:cNvPr>
          <p:cNvPicPr>
            <a:picLocks noChangeAspect="1"/>
          </p:cNvPicPr>
          <p:nvPr/>
        </p:nvPicPr>
        <p:blipFill>
          <a:blip r:embed="rId2"/>
          <a:stretch>
            <a:fillRect/>
          </a:stretch>
        </p:blipFill>
        <p:spPr>
          <a:xfrm>
            <a:off x="123825" y="1084923"/>
            <a:ext cx="11963400" cy="2668854"/>
          </a:xfrm>
          <a:prstGeom prst="rect">
            <a:avLst/>
          </a:prstGeom>
        </p:spPr>
      </p:pic>
      <p:pic>
        <p:nvPicPr>
          <p:cNvPr id="4" name="Imagen 3">
            <a:extLst>
              <a:ext uri="{FF2B5EF4-FFF2-40B4-BE49-F238E27FC236}">
                <a16:creationId xmlns:a16="http://schemas.microsoft.com/office/drawing/2014/main" id="{2C0867D0-8DE1-40A5-B74E-13A07455B63A}"/>
              </a:ext>
            </a:extLst>
          </p:cNvPr>
          <p:cNvPicPr>
            <a:picLocks noChangeAspect="1"/>
          </p:cNvPicPr>
          <p:nvPr/>
        </p:nvPicPr>
        <p:blipFill>
          <a:blip r:embed="rId3"/>
          <a:stretch>
            <a:fillRect/>
          </a:stretch>
        </p:blipFill>
        <p:spPr>
          <a:xfrm>
            <a:off x="389193" y="3882279"/>
            <a:ext cx="4205293" cy="2527650"/>
          </a:xfrm>
          <a:prstGeom prst="rect">
            <a:avLst/>
          </a:prstGeom>
        </p:spPr>
      </p:pic>
      <p:pic>
        <p:nvPicPr>
          <p:cNvPr id="5" name="Imagen 4">
            <a:extLst>
              <a:ext uri="{FF2B5EF4-FFF2-40B4-BE49-F238E27FC236}">
                <a16:creationId xmlns:a16="http://schemas.microsoft.com/office/drawing/2014/main" id="{CA63A1EA-8BC9-4502-A85E-F566415714FB}"/>
              </a:ext>
            </a:extLst>
          </p:cNvPr>
          <p:cNvPicPr>
            <a:picLocks noChangeAspect="1"/>
          </p:cNvPicPr>
          <p:nvPr/>
        </p:nvPicPr>
        <p:blipFill>
          <a:blip r:embed="rId4"/>
          <a:stretch>
            <a:fillRect/>
          </a:stretch>
        </p:blipFill>
        <p:spPr>
          <a:xfrm>
            <a:off x="4667639" y="3875143"/>
            <a:ext cx="3623059" cy="2534785"/>
          </a:xfrm>
          <a:prstGeom prst="rect">
            <a:avLst/>
          </a:prstGeom>
        </p:spPr>
      </p:pic>
      <p:pic>
        <p:nvPicPr>
          <p:cNvPr id="6" name="Imagen 5">
            <a:extLst>
              <a:ext uri="{FF2B5EF4-FFF2-40B4-BE49-F238E27FC236}">
                <a16:creationId xmlns:a16="http://schemas.microsoft.com/office/drawing/2014/main" id="{CF63FB62-5262-4470-BCFE-7C2600D98190}"/>
              </a:ext>
            </a:extLst>
          </p:cNvPr>
          <p:cNvPicPr>
            <a:picLocks noChangeAspect="1"/>
          </p:cNvPicPr>
          <p:nvPr/>
        </p:nvPicPr>
        <p:blipFill>
          <a:blip r:embed="rId5"/>
          <a:stretch>
            <a:fillRect/>
          </a:stretch>
        </p:blipFill>
        <p:spPr>
          <a:xfrm>
            <a:off x="8420101" y="3875143"/>
            <a:ext cx="3623058" cy="2534785"/>
          </a:xfrm>
          <a:prstGeom prst="rect">
            <a:avLst/>
          </a:prstGeom>
        </p:spPr>
      </p:pic>
    </p:spTree>
    <p:extLst>
      <p:ext uri="{BB962C8B-B14F-4D97-AF65-F5344CB8AC3E}">
        <p14:creationId xmlns:p14="http://schemas.microsoft.com/office/powerpoint/2010/main" val="605310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A418E1CF-7CE8-474A-8AF2-6EC54D16AB5C}"/>
              </a:ext>
            </a:extLst>
          </p:cNvPr>
          <p:cNvSpPr txBox="1"/>
          <p:nvPr/>
        </p:nvSpPr>
        <p:spPr>
          <a:xfrm>
            <a:off x="544946" y="937553"/>
            <a:ext cx="3398982" cy="461665"/>
          </a:xfrm>
          <a:prstGeom prst="rect">
            <a:avLst/>
          </a:prstGeom>
          <a:solidFill>
            <a:srgbClr val="006666"/>
          </a:solidFill>
        </p:spPr>
        <p:txBody>
          <a:bodyPr wrap="square">
            <a:spAutoFit/>
          </a:bodyPr>
          <a:lstStyle/>
          <a:p>
            <a:pPr lvl="0">
              <a:tabLst>
                <a:tab pos="304800" algn="l"/>
              </a:tabLst>
            </a:pPr>
            <a:r>
              <a:rPr lang="es-PE" sz="2400" b="1" dirty="0">
                <a:solidFill>
                  <a:schemeClr val="bg1"/>
                </a:solidFill>
                <a:effectLst/>
                <a:latin typeface="Times New Roman" panose="02020603050405020304" pitchFamily="18" charset="0"/>
                <a:ea typeface="Times New Roman" panose="02020603050405020304" pitchFamily="18" charset="0"/>
              </a:rPr>
              <a:t>2.	Clases de Costos </a:t>
            </a:r>
          </a:p>
        </p:txBody>
      </p:sp>
      <p:sp>
        <p:nvSpPr>
          <p:cNvPr id="12" name="CuadroTexto 11">
            <a:extLst>
              <a:ext uri="{FF2B5EF4-FFF2-40B4-BE49-F238E27FC236}">
                <a16:creationId xmlns:a16="http://schemas.microsoft.com/office/drawing/2014/main" id="{C8F17B65-F700-4C2B-BF2F-6EBBB49B72CE}"/>
              </a:ext>
            </a:extLst>
          </p:cNvPr>
          <p:cNvSpPr txBox="1"/>
          <p:nvPr/>
        </p:nvSpPr>
        <p:spPr>
          <a:xfrm>
            <a:off x="544946" y="1500892"/>
            <a:ext cx="11037454" cy="4970591"/>
          </a:xfrm>
          <a:prstGeom prst="rect">
            <a:avLst/>
          </a:prstGeom>
          <a:noFill/>
        </p:spPr>
        <p:txBody>
          <a:bodyPr wrap="square">
            <a:spAutoFit/>
          </a:bodyPr>
          <a:lstStyle/>
          <a:p>
            <a:pPr algn="just">
              <a:spcAft>
                <a:spcPts val="600"/>
              </a:spcAft>
            </a:pPr>
            <a:r>
              <a:rPr lang="es-PE" sz="1600" dirty="0">
                <a:effectLst/>
                <a:latin typeface="Times New Roman" panose="02020603050405020304" pitchFamily="18" charset="0"/>
                <a:ea typeface="Times New Roman" panose="02020603050405020304" pitchFamily="18" charset="0"/>
              </a:rPr>
              <a:t>Existen diversos criterios para clasificar los costos.</a:t>
            </a:r>
          </a:p>
          <a:p>
            <a:pPr marL="179705" indent="-179705" algn="just"/>
            <a:r>
              <a:rPr lang="es-PE" b="1" dirty="0">
                <a:solidFill>
                  <a:schemeClr val="bg1"/>
                </a:solidFill>
                <a:effectLst/>
                <a:highlight>
                  <a:srgbClr val="006666"/>
                </a:highlight>
                <a:latin typeface="Times New Roman" panose="02020603050405020304" pitchFamily="18" charset="0"/>
                <a:ea typeface="Times New Roman" panose="02020603050405020304" pitchFamily="18" charset="0"/>
              </a:rPr>
              <a:t>a) Costos Directos </a:t>
            </a:r>
          </a:p>
          <a:p>
            <a:pPr marL="179705" algn="just">
              <a:spcAft>
                <a:spcPts val="600"/>
              </a:spcAft>
            </a:pPr>
            <a:r>
              <a:rPr lang="es-PE" sz="1600" dirty="0">
                <a:effectLst/>
                <a:latin typeface="Times New Roman" panose="02020603050405020304" pitchFamily="18" charset="0"/>
                <a:ea typeface="Times New Roman" panose="02020603050405020304" pitchFamily="18" charset="0"/>
              </a:rPr>
              <a:t>Los costos directos cuyo monto total cambia a medida que cambia los niveles de producción. Los costos directos por unidad sin embargo, se mantienen constantes, mientras cambian los niveles de producción.</a:t>
            </a:r>
          </a:p>
          <a:p>
            <a:pPr marL="179705" algn="just">
              <a:spcAft>
                <a:spcPts val="600"/>
              </a:spcAft>
            </a:pPr>
            <a:r>
              <a:rPr lang="es-PE" sz="1600" dirty="0">
                <a:effectLst/>
                <a:latin typeface="Times New Roman" panose="02020603050405020304" pitchFamily="18" charset="0"/>
                <a:ea typeface="Times New Roman" panose="02020603050405020304" pitchFamily="18" charset="0"/>
              </a:rPr>
              <a:t>Entre estos costos tenemos:</a:t>
            </a:r>
          </a:p>
          <a:p>
            <a:pPr marL="342900" lvl="0" indent="-34290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Explosivos</a:t>
            </a:r>
          </a:p>
          <a:p>
            <a:pPr marL="342900" lvl="0" indent="-34290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Barrenos</a:t>
            </a:r>
          </a:p>
          <a:p>
            <a:pPr marL="342900" lvl="0" indent="-34290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Servicios</a:t>
            </a:r>
          </a:p>
          <a:p>
            <a:pPr marL="342900" lvl="0" indent="-34290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Mercadeo (transporte, costos de venta, manipuleo).</a:t>
            </a:r>
          </a:p>
          <a:p>
            <a:pPr marL="342900" lvl="0" indent="-34290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Madera y otros.</a:t>
            </a:r>
          </a:p>
          <a:p>
            <a:pPr marL="179705" indent="-179705" algn="just"/>
            <a:r>
              <a:rPr lang="es-PE" b="1" dirty="0">
                <a:solidFill>
                  <a:schemeClr val="bg1"/>
                </a:solidFill>
                <a:effectLst/>
                <a:highlight>
                  <a:srgbClr val="006666"/>
                </a:highlight>
                <a:latin typeface="Times New Roman" panose="02020603050405020304" pitchFamily="18" charset="0"/>
                <a:ea typeface="Times New Roman" panose="02020603050405020304" pitchFamily="18" charset="0"/>
              </a:rPr>
              <a:t>b) Costos Indirectos </a:t>
            </a:r>
          </a:p>
          <a:p>
            <a:pPr indent="133350" algn="just">
              <a:spcAft>
                <a:spcPts val="600"/>
              </a:spcAft>
            </a:pPr>
            <a:r>
              <a:rPr lang="es-PE" sz="1600" dirty="0">
                <a:effectLst/>
                <a:latin typeface="Times New Roman" panose="02020603050405020304" pitchFamily="18" charset="0"/>
                <a:ea typeface="Times New Roman" panose="02020603050405020304" pitchFamily="18" charset="0"/>
              </a:rPr>
              <a:t>Costos cuyos totales no cambian con los cambios en el volumen dentro de una escala de volumen determinada. Sin embargo los costos indirectos oportunidad si cambian con los cambios en el nivel de producción.</a:t>
            </a:r>
          </a:p>
          <a:p>
            <a:pPr algn="just">
              <a:spcAft>
                <a:spcPts val="600"/>
              </a:spcAft>
            </a:pPr>
            <a:r>
              <a:rPr lang="es-PE" sz="1600" dirty="0">
                <a:effectLst/>
                <a:latin typeface="Times New Roman" panose="02020603050405020304" pitchFamily="18" charset="0"/>
                <a:ea typeface="Times New Roman" panose="02020603050405020304" pitchFamily="18" charset="0"/>
              </a:rPr>
              <a:t>Entre estos costos tenemos:</a:t>
            </a:r>
          </a:p>
          <a:p>
            <a:pPr marL="342900" lvl="0" indent="-34290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Depreciación.</a:t>
            </a:r>
          </a:p>
          <a:p>
            <a:pPr marL="342900" lvl="0" indent="-34290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Labor</a:t>
            </a:r>
          </a:p>
          <a:p>
            <a:pPr marL="342900" lvl="0" indent="-34290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Seguros</a:t>
            </a:r>
          </a:p>
          <a:p>
            <a:pPr marL="228600" algn="just"/>
            <a:r>
              <a:rPr lang="es-PE" sz="1600" dirty="0">
                <a:effectLst/>
                <a:latin typeface="Times New Roman" panose="02020603050405020304" pitchFamily="18" charset="0"/>
                <a:ea typeface="Times New Roman" panose="02020603050405020304" pitchFamily="18" charset="0"/>
              </a:rPr>
              <a:t> </a:t>
            </a:r>
          </a:p>
        </p:txBody>
      </p:sp>
      <p:sp>
        <p:nvSpPr>
          <p:cNvPr id="5" name="Marcador de fecha 5">
            <a:extLst>
              <a:ext uri="{FF2B5EF4-FFF2-40B4-BE49-F238E27FC236}">
                <a16:creationId xmlns:a16="http://schemas.microsoft.com/office/drawing/2014/main" id="{4F702D1D-F15E-40FF-93B3-9FE0FBA7D0D8}"/>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7" name="Marcador de número de diapositiva 3">
            <a:extLst>
              <a:ext uri="{FF2B5EF4-FFF2-40B4-BE49-F238E27FC236}">
                <a16:creationId xmlns:a16="http://schemas.microsoft.com/office/drawing/2014/main" id="{5548B63B-7129-4C98-A58F-DAA844F5F65F}"/>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5</a:t>
            </a:fld>
            <a:endParaRPr lang="es-PE"/>
          </a:p>
        </p:txBody>
      </p:sp>
    </p:spTree>
    <p:extLst>
      <p:ext uri="{BB962C8B-B14F-4D97-AF65-F5344CB8AC3E}">
        <p14:creationId xmlns:p14="http://schemas.microsoft.com/office/powerpoint/2010/main" val="9401429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50</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10.3. CÁLCULO DE RENDIMIENTO PARA PERVOL SUBTERRÁNEA</a:t>
            </a:r>
          </a:p>
        </p:txBody>
      </p:sp>
      <p:sp>
        <p:nvSpPr>
          <p:cNvPr id="14" name="CuadroTexto 13">
            <a:extLst>
              <a:ext uri="{FF2B5EF4-FFF2-40B4-BE49-F238E27FC236}">
                <a16:creationId xmlns:a16="http://schemas.microsoft.com/office/drawing/2014/main" id="{F2D55BC0-1DAB-4977-B257-D7AA89A5D7B0}"/>
              </a:ext>
            </a:extLst>
          </p:cNvPr>
          <p:cNvSpPr txBox="1"/>
          <p:nvPr/>
        </p:nvSpPr>
        <p:spPr>
          <a:xfrm>
            <a:off x="537499" y="3179321"/>
            <a:ext cx="4661648" cy="1200329"/>
          </a:xfrm>
          <a:prstGeom prst="rect">
            <a:avLst/>
          </a:prstGeom>
          <a:noFill/>
        </p:spPr>
        <p:txBody>
          <a:bodyPr wrap="square">
            <a:spAutoFit/>
          </a:bodyPr>
          <a:lstStyle/>
          <a:p>
            <a:pPr algn="just"/>
            <a:r>
              <a:rPr lang="es-ES_tradnl" altLang="es-PE" sz="1800" dirty="0"/>
              <a:t>Todas las perforadoras rotativas usan circulación de aire, el volumen de aire requerido para una perforadora puede ser determinado por la siguiente formula.	</a:t>
            </a:r>
            <a:endParaRPr lang="es-PE" dirty="0">
              <a:latin typeface="Arial" panose="020B0604020202020204" pitchFamily="34" charset="0"/>
              <a:cs typeface="Arial" panose="020B0604020202020204" pitchFamily="34" charset="0"/>
            </a:endParaRPr>
          </a:p>
        </p:txBody>
      </p:sp>
      <p:sp>
        <p:nvSpPr>
          <p:cNvPr id="15" name="CuadroTexto 14">
            <a:extLst>
              <a:ext uri="{FF2B5EF4-FFF2-40B4-BE49-F238E27FC236}">
                <a16:creationId xmlns:a16="http://schemas.microsoft.com/office/drawing/2014/main" id="{51BF086C-0F8E-4514-95D9-ACDFBEEF5980}"/>
              </a:ext>
            </a:extLst>
          </p:cNvPr>
          <p:cNvSpPr txBox="1"/>
          <p:nvPr/>
        </p:nvSpPr>
        <p:spPr>
          <a:xfrm>
            <a:off x="591671" y="979817"/>
            <a:ext cx="4661647" cy="369332"/>
          </a:xfrm>
          <a:prstGeom prst="rect">
            <a:avLst/>
          </a:prstGeom>
          <a:noFill/>
        </p:spPr>
        <p:txBody>
          <a:bodyPr wrap="square">
            <a:spAutoFit/>
          </a:bodyPr>
          <a:lstStyle/>
          <a:p>
            <a:r>
              <a:rPr lang="es-PE" b="1" dirty="0">
                <a:solidFill>
                  <a:schemeClr val="accent6">
                    <a:lumMod val="50000"/>
                  </a:schemeClr>
                </a:solidFill>
                <a:latin typeface="Arial" panose="020B0604020202020204" pitchFamily="34" charset="0"/>
                <a:cs typeface="Arial" panose="020B0604020202020204" pitchFamily="34" charset="0"/>
              </a:rPr>
              <a:t>Velocidad de Penetración para </a:t>
            </a:r>
            <a:r>
              <a:rPr lang="es-PE" b="1" dirty="0" err="1">
                <a:solidFill>
                  <a:schemeClr val="accent6">
                    <a:lumMod val="50000"/>
                  </a:schemeClr>
                </a:solidFill>
                <a:latin typeface="Arial" panose="020B0604020202020204" pitchFamily="34" charset="0"/>
                <a:cs typeface="Arial" panose="020B0604020202020204" pitchFamily="34" charset="0"/>
              </a:rPr>
              <a:t>Jakleg</a:t>
            </a:r>
            <a:r>
              <a:rPr lang="es-PE" b="1" dirty="0">
                <a:solidFill>
                  <a:schemeClr val="accent6">
                    <a:lumMod val="50000"/>
                  </a:schemeClr>
                </a:solidFill>
                <a:latin typeface="Arial" panose="020B0604020202020204" pitchFamily="34" charset="0"/>
                <a:cs typeface="Arial" panose="020B0604020202020204" pitchFamily="34" charset="0"/>
              </a:rPr>
              <a:t> </a:t>
            </a:r>
            <a:endParaRPr lang="es-PE" b="1" dirty="0">
              <a:solidFill>
                <a:schemeClr val="accent6">
                  <a:lumMod val="50000"/>
                </a:schemeClr>
              </a:solidFill>
            </a:endParaRPr>
          </a:p>
        </p:txBody>
      </p:sp>
      <p:sp>
        <p:nvSpPr>
          <p:cNvPr id="17" name="CuadroTexto 16">
            <a:extLst>
              <a:ext uri="{FF2B5EF4-FFF2-40B4-BE49-F238E27FC236}">
                <a16:creationId xmlns:a16="http://schemas.microsoft.com/office/drawing/2014/main" id="{031471E3-9AAB-4250-BC08-F467A5C3D930}"/>
              </a:ext>
            </a:extLst>
          </p:cNvPr>
          <p:cNvSpPr txBox="1"/>
          <p:nvPr/>
        </p:nvSpPr>
        <p:spPr>
          <a:xfrm>
            <a:off x="448236" y="1424995"/>
            <a:ext cx="4805082" cy="1754326"/>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La velocidad de penetración de las diferentes perforadoras es un dato que debe investigarse directamente en el campo de trabajo por simple comparación del equipo en minas ya existentes. Ninguna información dada por tablas es completamente válida.</a:t>
            </a:r>
          </a:p>
        </p:txBody>
      </p:sp>
      <p:sp>
        <p:nvSpPr>
          <p:cNvPr id="18" name="CuadroTexto 17">
            <a:extLst>
              <a:ext uri="{FF2B5EF4-FFF2-40B4-BE49-F238E27FC236}">
                <a16:creationId xmlns:a16="http://schemas.microsoft.com/office/drawing/2014/main" id="{8A1BE009-57AF-401C-AED9-B57FBF0743DA}"/>
              </a:ext>
            </a:extLst>
          </p:cNvPr>
          <p:cNvSpPr txBox="1"/>
          <p:nvPr/>
        </p:nvSpPr>
        <p:spPr>
          <a:xfrm>
            <a:off x="5998643" y="939575"/>
            <a:ext cx="5745121" cy="2862322"/>
          </a:xfrm>
          <a:prstGeom prst="rect">
            <a:avLst/>
          </a:prstGeom>
          <a:noFill/>
        </p:spPr>
        <p:txBody>
          <a:bodyPr wrap="square">
            <a:spAutoFit/>
          </a:bodyPr>
          <a:lstStyle/>
          <a:p>
            <a:pPr algn="just">
              <a:buFont typeface="Wingdings" panose="05000000000000000000" pitchFamily="2" charset="2"/>
              <a:buNone/>
            </a:pPr>
            <a:r>
              <a:rPr lang="es-ES_tradnl" altLang="es-PE" sz="1800" dirty="0">
                <a:latin typeface="Arial" panose="020B0604020202020204" pitchFamily="34" charset="0"/>
                <a:cs typeface="Arial" panose="020B0604020202020204" pitchFamily="34" charset="0"/>
              </a:rPr>
              <a:t>Donde:</a:t>
            </a:r>
          </a:p>
          <a:p>
            <a:pPr algn="just">
              <a:buFont typeface="Wingdings" panose="05000000000000000000" pitchFamily="2" charset="2"/>
              <a:buNone/>
            </a:pPr>
            <a:endParaRPr lang="es-ES_tradnl" altLang="es-PE" dirty="0">
              <a:latin typeface="Arial" panose="020B0604020202020204" pitchFamily="34" charset="0"/>
              <a:cs typeface="Arial" panose="020B0604020202020204" pitchFamily="34" charset="0"/>
            </a:endParaRPr>
          </a:p>
          <a:p>
            <a:pPr algn="just">
              <a:buFont typeface="Wingdings" panose="05000000000000000000" pitchFamily="2" charset="2"/>
              <a:buNone/>
            </a:pPr>
            <a:r>
              <a:rPr lang="es-ES_tradnl" altLang="es-PE" sz="1800" dirty="0" err="1">
                <a:latin typeface="Arial" panose="020B0604020202020204" pitchFamily="34" charset="0"/>
                <a:cs typeface="Arial" panose="020B0604020202020204" pitchFamily="34" charset="0"/>
              </a:rPr>
              <a:t>Qc</a:t>
            </a:r>
            <a:r>
              <a:rPr lang="es-ES_tradnl" altLang="es-PE" sz="1800" dirty="0">
                <a:latin typeface="Arial" panose="020B0604020202020204" pitchFamily="34" charset="0"/>
                <a:cs typeface="Arial" panose="020B0604020202020204" pitchFamily="34" charset="0"/>
              </a:rPr>
              <a:t>	= volumen de aire requerido CFM</a:t>
            </a:r>
          </a:p>
          <a:p>
            <a:pPr algn="just">
              <a:buFont typeface="Wingdings" panose="05000000000000000000" pitchFamily="2" charset="2"/>
              <a:buNone/>
            </a:pPr>
            <a:r>
              <a:rPr lang="es-ES_tradnl" altLang="es-PE" sz="1800" dirty="0">
                <a:latin typeface="Arial" panose="020B0604020202020204" pitchFamily="34" charset="0"/>
                <a:cs typeface="Arial" panose="020B0604020202020204" pitchFamily="34" charset="0"/>
              </a:rPr>
              <a:t> v	= velocidad angular     pies/min.</a:t>
            </a:r>
          </a:p>
          <a:p>
            <a:pPr algn="just">
              <a:buFont typeface="Wingdings" panose="05000000000000000000" pitchFamily="2" charset="2"/>
              <a:buNone/>
            </a:pPr>
            <a:r>
              <a:rPr lang="es-ES_tradnl" altLang="es-PE" sz="1800" dirty="0">
                <a:latin typeface="Arial" panose="020B0604020202020204" pitchFamily="34" charset="0"/>
                <a:cs typeface="Arial" panose="020B0604020202020204" pitchFamily="34" charset="0"/>
              </a:rPr>
              <a:t> D	= diámetro del taladro</a:t>
            </a:r>
          </a:p>
          <a:p>
            <a:pPr algn="just">
              <a:buFont typeface="Wingdings" panose="05000000000000000000" pitchFamily="2" charset="2"/>
              <a:buNone/>
            </a:pPr>
            <a:r>
              <a:rPr lang="es-ES_tradnl" altLang="es-PE" sz="1800" dirty="0">
                <a:latin typeface="Arial" panose="020B0604020202020204" pitchFamily="34" charset="0"/>
                <a:cs typeface="Arial" panose="020B0604020202020204" pitchFamily="34" charset="0"/>
              </a:rPr>
              <a:t> d	= diámetro exterior del taladro.</a:t>
            </a:r>
          </a:p>
          <a:p>
            <a:pPr algn="just">
              <a:buFont typeface="Wingdings" panose="05000000000000000000" pitchFamily="2" charset="2"/>
              <a:buNone/>
            </a:pPr>
            <a:r>
              <a:rPr lang="es-ES_tradnl" altLang="es-PE" sz="1800" dirty="0">
                <a:latin typeface="Arial" panose="020B0604020202020204" pitchFamily="34" charset="0"/>
                <a:cs typeface="Arial" panose="020B0604020202020204" pitchFamily="34" charset="0"/>
              </a:rPr>
              <a:t>	</a:t>
            </a:r>
          </a:p>
          <a:p>
            <a:pPr algn="just">
              <a:buFont typeface="Wingdings" panose="05000000000000000000" pitchFamily="2" charset="2"/>
              <a:buNone/>
            </a:pPr>
            <a:r>
              <a:rPr lang="es-ES_tradnl" altLang="es-PE" sz="1800" dirty="0">
                <a:latin typeface="Arial" panose="020B0604020202020204" pitchFamily="34" charset="0"/>
                <a:cs typeface="Arial" panose="020B0604020202020204" pitchFamily="34" charset="0"/>
              </a:rPr>
              <a:t>La mínima velocidad angular para todo tipo de roca es de  5 000 pies/min., en rocas muy densas estas velocidades deben incrementarse.</a:t>
            </a:r>
          </a:p>
        </p:txBody>
      </p:sp>
      <p:sp>
        <p:nvSpPr>
          <p:cNvPr id="16" name="Text Box 4">
            <a:extLst>
              <a:ext uri="{FF2B5EF4-FFF2-40B4-BE49-F238E27FC236}">
                <a16:creationId xmlns:a16="http://schemas.microsoft.com/office/drawing/2014/main" id="{0345B2F5-8F75-4C7B-B884-90C5C71B2858}"/>
              </a:ext>
            </a:extLst>
          </p:cNvPr>
          <p:cNvSpPr txBox="1">
            <a:spLocks noChangeArrowheads="1"/>
          </p:cNvSpPr>
          <p:nvPr/>
        </p:nvSpPr>
        <p:spPr bwMode="auto">
          <a:xfrm>
            <a:off x="384619" y="4634794"/>
            <a:ext cx="4814528" cy="553998"/>
          </a:xfrm>
          <a:prstGeom prst="rect">
            <a:avLst/>
          </a:prstGeom>
          <a:noFill/>
          <a:ln>
            <a:noFill/>
          </a:ln>
          <a:effectLst/>
        </p:spPr>
        <p:txBody>
          <a:bodyPr wrap="square">
            <a:spAutoFit/>
          </a:bodyPr>
          <a:lstStyle/>
          <a:p>
            <a:r>
              <a:rPr lang="es-MX" altLang="es-PE" sz="3000" b="1" dirty="0">
                <a:solidFill>
                  <a:schemeClr val="accent6">
                    <a:lumMod val="50000"/>
                  </a:schemeClr>
                </a:solidFill>
              </a:rPr>
              <a:t> </a:t>
            </a:r>
            <a:r>
              <a:rPr lang="es-MX" altLang="es-PE" sz="3000" b="1" dirty="0" err="1">
                <a:solidFill>
                  <a:schemeClr val="accent6">
                    <a:lumMod val="50000"/>
                  </a:schemeClr>
                </a:solidFill>
              </a:rPr>
              <a:t>Qc</a:t>
            </a:r>
            <a:r>
              <a:rPr lang="es-MX" altLang="es-PE" sz="3000" b="1" dirty="0">
                <a:solidFill>
                  <a:schemeClr val="accent6">
                    <a:lumMod val="50000"/>
                  </a:schemeClr>
                </a:solidFill>
              </a:rPr>
              <a:t>  =     Π(D </a:t>
            </a:r>
            <a:r>
              <a:rPr lang="es-MX" altLang="es-PE" sz="3000" b="1" baseline="30000" dirty="0">
                <a:solidFill>
                  <a:schemeClr val="accent6">
                    <a:lumMod val="50000"/>
                  </a:schemeClr>
                </a:solidFill>
                <a:sym typeface="Symbol" panose="05050102010706020507" pitchFamily="18" charset="2"/>
              </a:rPr>
              <a:t>2</a:t>
            </a:r>
            <a:r>
              <a:rPr lang="es-MX" altLang="es-PE" sz="3000" b="1" dirty="0">
                <a:solidFill>
                  <a:schemeClr val="accent6">
                    <a:lumMod val="50000"/>
                  </a:schemeClr>
                </a:solidFill>
              </a:rPr>
              <a:t> - d </a:t>
            </a:r>
            <a:r>
              <a:rPr lang="es-MX" altLang="es-PE" sz="3000" b="1" baseline="30000" dirty="0">
                <a:solidFill>
                  <a:schemeClr val="accent6">
                    <a:lumMod val="50000"/>
                  </a:schemeClr>
                </a:solidFill>
                <a:sym typeface="Symbol" panose="05050102010706020507" pitchFamily="18" charset="2"/>
              </a:rPr>
              <a:t>2</a:t>
            </a:r>
            <a:r>
              <a:rPr lang="es-MX" altLang="es-PE" sz="3000" b="1" dirty="0">
                <a:solidFill>
                  <a:schemeClr val="accent6">
                    <a:lumMod val="50000"/>
                  </a:schemeClr>
                </a:solidFill>
              </a:rPr>
              <a:t>) v/4 x 144 </a:t>
            </a:r>
            <a:endParaRPr lang="es-ES_tradnl" altLang="es-PE" sz="3000" b="1" baseline="30000" dirty="0">
              <a:solidFill>
                <a:schemeClr val="accent6">
                  <a:lumMod val="50000"/>
                </a:schemeClr>
              </a:solidFill>
              <a:sym typeface="Symbol" panose="05050102010706020507" pitchFamily="18" charset="2"/>
            </a:endParaRPr>
          </a:p>
        </p:txBody>
      </p:sp>
      <p:pic>
        <p:nvPicPr>
          <p:cNvPr id="2" name="Imagen 1">
            <a:extLst>
              <a:ext uri="{FF2B5EF4-FFF2-40B4-BE49-F238E27FC236}">
                <a16:creationId xmlns:a16="http://schemas.microsoft.com/office/drawing/2014/main" id="{BFC0A229-91A5-41C9-85B8-967D5263DF1A}"/>
              </a:ext>
            </a:extLst>
          </p:cNvPr>
          <p:cNvPicPr>
            <a:picLocks noChangeAspect="1"/>
          </p:cNvPicPr>
          <p:nvPr/>
        </p:nvPicPr>
        <p:blipFill rotWithShape="1">
          <a:blip r:embed="rId2"/>
          <a:srcRect t="14119" b="28799"/>
          <a:stretch/>
        </p:blipFill>
        <p:spPr>
          <a:xfrm>
            <a:off x="483471" y="5106156"/>
            <a:ext cx="4616823" cy="612476"/>
          </a:xfrm>
          <a:prstGeom prst="rect">
            <a:avLst/>
          </a:prstGeom>
          <a:ln>
            <a:solidFill>
              <a:schemeClr val="accent6">
                <a:lumMod val="50000"/>
              </a:schemeClr>
            </a:solidFill>
          </a:ln>
        </p:spPr>
      </p:pic>
      <mc:AlternateContent xmlns:mc="http://schemas.openxmlformats.org/markup-compatibility/2006" xmlns:a14="http://schemas.microsoft.com/office/drawing/2010/main">
        <mc:Choice Requires="a14">
          <p:sp>
            <p:nvSpPr>
              <p:cNvPr id="4" name="CuadroTexto 3">
                <a:extLst>
                  <a:ext uri="{FF2B5EF4-FFF2-40B4-BE49-F238E27FC236}">
                    <a16:creationId xmlns:a16="http://schemas.microsoft.com/office/drawing/2014/main" id="{0308019C-9DD9-4F73-B698-DF2EC575330F}"/>
                  </a:ext>
                </a:extLst>
              </p:cNvPr>
              <p:cNvSpPr txBox="1"/>
              <p:nvPr/>
            </p:nvSpPr>
            <p:spPr>
              <a:xfrm>
                <a:off x="6776276" y="3819635"/>
                <a:ext cx="2667204" cy="95468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s-PE" sz="3000" i="1" smtClean="0">
                              <a:latin typeface="Cambria Math" panose="02040503050406030204" pitchFamily="18" charset="0"/>
                            </a:rPr>
                          </m:ctrlPr>
                        </m:sSubPr>
                        <m:e>
                          <m:r>
                            <a:rPr lang="es-PE" sz="3000" b="0" i="1" smtClean="0">
                              <a:latin typeface="Cambria Math" panose="02040503050406030204" pitchFamily="18" charset="0"/>
                            </a:rPr>
                            <m:t>𝑉</m:t>
                          </m:r>
                        </m:e>
                        <m:sub>
                          <m:r>
                            <a:rPr lang="es-PE" sz="3000" b="0" i="1" smtClean="0">
                              <a:latin typeface="Cambria Math" panose="02040503050406030204" pitchFamily="18" charset="0"/>
                            </a:rPr>
                            <m:t>𝑝</m:t>
                          </m:r>
                        </m:sub>
                      </m:sSub>
                      <m:r>
                        <a:rPr lang="en-US" sz="3000" b="0" i="1" smtClean="0">
                          <a:latin typeface="Cambria Math" panose="02040503050406030204" pitchFamily="18" charset="0"/>
                        </a:rPr>
                        <m:t>=</m:t>
                      </m:r>
                      <m:f>
                        <m:fPr>
                          <m:ctrlPr>
                            <a:rPr lang="en-US" sz="3000" b="0" i="1" smtClean="0">
                              <a:latin typeface="Cambria Math" panose="02040503050406030204" pitchFamily="18" charset="0"/>
                            </a:rPr>
                          </m:ctrlPr>
                        </m:fPr>
                        <m:num>
                          <m:r>
                            <a:rPr lang="es-PE" sz="3000" b="0" i="1" smtClean="0">
                              <a:latin typeface="Cambria Math" panose="02040503050406030204" pitchFamily="18" charset="0"/>
                            </a:rPr>
                            <m:t>511.2</m:t>
                          </m:r>
                          <m:r>
                            <a:rPr lang="en-US" sz="3000" b="0" i="1" smtClean="0">
                              <a:latin typeface="Cambria Math" panose="02040503050406030204" pitchFamily="18" charset="0"/>
                            </a:rPr>
                            <m:t>∗</m:t>
                          </m:r>
                          <m:sSub>
                            <m:sSubPr>
                              <m:ctrlPr>
                                <a:rPr lang="en-US" sz="3000" b="0" i="1" smtClean="0">
                                  <a:latin typeface="Cambria Math" panose="02040503050406030204" pitchFamily="18" charset="0"/>
                                </a:rPr>
                              </m:ctrlPr>
                            </m:sSubPr>
                            <m:e>
                              <m:r>
                                <a:rPr lang="en-US" sz="3000" b="0" i="1" smtClean="0">
                                  <a:latin typeface="Cambria Math" panose="02040503050406030204" pitchFamily="18" charset="0"/>
                                </a:rPr>
                                <m:t>𝑄</m:t>
                              </m:r>
                            </m:e>
                            <m:sub>
                              <m:r>
                                <a:rPr lang="en-US" sz="3000" b="0" i="1" smtClean="0">
                                  <a:latin typeface="Cambria Math" panose="02040503050406030204" pitchFamily="18" charset="0"/>
                                </a:rPr>
                                <m:t>𝐶</m:t>
                              </m:r>
                            </m:sub>
                          </m:sSub>
                        </m:num>
                        <m:den>
                          <m:sSub>
                            <m:sSubPr>
                              <m:ctrlPr>
                                <a:rPr lang="en-US" sz="3000" b="0" i="1" smtClean="0">
                                  <a:latin typeface="Cambria Math" panose="02040503050406030204" pitchFamily="18" charset="0"/>
                                </a:rPr>
                              </m:ctrlPr>
                            </m:sSubPr>
                            <m:e>
                              <m:r>
                                <m:rPr>
                                  <m:sty m:val="p"/>
                                </m:rPr>
                                <a:rPr lang="el-GR" sz="3000" b="0" i="1" smtClean="0">
                                  <a:latin typeface="Cambria Math" panose="02040503050406030204" pitchFamily="18" charset="0"/>
                                </a:rPr>
                                <m:t>σ</m:t>
                              </m:r>
                            </m:e>
                            <m:sub>
                              <m:r>
                                <a:rPr lang="en-US" sz="3000" b="0" i="1" smtClean="0">
                                  <a:latin typeface="Cambria Math" panose="02040503050406030204" pitchFamily="18" charset="0"/>
                                </a:rPr>
                                <m:t>𝑐</m:t>
                              </m:r>
                            </m:sub>
                          </m:sSub>
                          <m:r>
                            <a:rPr lang="en-US" sz="3000" b="0" i="1" smtClean="0">
                              <a:latin typeface="Cambria Math" panose="02040503050406030204" pitchFamily="18" charset="0"/>
                            </a:rPr>
                            <m:t>∗</m:t>
                          </m:r>
                          <m:sSub>
                            <m:sSubPr>
                              <m:ctrlPr>
                                <a:rPr lang="en-US" sz="3000" b="0" i="1" smtClean="0">
                                  <a:latin typeface="Cambria Math" panose="02040503050406030204" pitchFamily="18" charset="0"/>
                                </a:rPr>
                              </m:ctrlPr>
                            </m:sSubPr>
                            <m:e>
                              <m:r>
                                <a:rPr lang="en-US" sz="3000" b="0" i="1" smtClean="0">
                                  <a:latin typeface="Cambria Math" panose="02040503050406030204" pitchFamily="18" charset="0"/>
                                </a:rPr>
                                <m:t>𝐷</m:t>
                              </m:r>
                            </m:e>
                            <m:sub>
                              <m:r>
                                <a:rPr lang="en-US" sz="3000" b="0" i="1" smtClean="0">
                                  <a:latin typeface="Cambria Math" panose="02040503050406030204" pitchFamily="18" charset="0"/>
                                </a:rPr>
                                <m:t>𝑡</m:t>
                              </m:r>
                            </m:sub>
                          </m:sSub>
                        </m:den>
                      </m:f>
                    </m:oMath>
                  </m:oMathPara>
                </a14:m>
                <a:endParaRPr lang="es-PE" sz="3000" dirty="0"/>
              </a:p>
            </p:txBody>
          </p:sp>
        </mc:Choice>
        <mc:Fallback xmlns="">
          <p:sp>
            <p:nvSpPr>
              <p:cNvPr id="4" name="CuadroTexto 3">
                <a:extLst>
                  <a:ext uri="{FF2B5EF4-FFF2-40B4-BE49-F238E27FC236}">
                    <a16:creationId xmlns:a16="http://schemas.microsoft.com/office/drawing/2014/main" id="{0308019C-9DD9-4F73-B698-DF2EC575330F}"/>
                  </a:ext>
                </a:extLst>
              </p:cNvPr>
              <p:cNvSpPr txBox="1">
                <a:spLocks noRot="1" noChangeAspect="1" noMove="1" noResize="1" noEditPoints="1" noAdjustHandles="1" noChangeArrowheads="1" noChangeShapeType="1" noTextEdit="1"/>
              </p:cNvSpPr>
              <p:nvPr/>
            </p:nvSpPr>
            <p:spPr>
              <a:xfrm>
                <a:off x="6776276" y="3819635"/>
                <a:ext cx="2667204" cy="954685"/>
              </a:xfrm>
              <a:prstGeom prst="rect">
                <a:avLst/>
              </a:prstGeom>
              <a:blipFill>
                <a:blip r:embed="rId3"/>
                <a:stretch>
                  <a:fillRect/>
                </a:stretch>
              </a:blipFill>
            </p:spPr>
            <p:txBody>
              <a:bodyPr/>
              <a:lstStyle/>
              <a:p>
                <a:r>
                  <a:rPr lang="es-PE">
                    <a:noFill/>
                  </a:rPr>
                  <a:t> </a:t>
                </a:r>
              </a:p>
            </p:txBody>
          </p:sp>
        </mc:Fallback>
      </mc:AlternateContent>
      <mc:AlternateContent xmlns:mc="http://schemas.openxmlformats.org/markup-compatibility/2006" xmlns:a14="http://schemas.microsoft.com/office/drawing/2010/main">
        <mc:Choice Requires="a14">
          <p:sp>
            <p:nvSpPr>
              <p:cNvPr id="20" name="CuadroTexto 19">
                <a:extLst>
                  <a:ext uri="{FF2B5EF4-FFF2-40B4-BE49-F238E27FC236}">
                    <a16:creationId xmlns:a16="http://schemas.microsoft.com/office/drawing/2014/main" id="{2C6424E0-697A-4903-9F71-23172E990DFF}"/>
                  </a:ext>
                </a:extLst>
              </p:cNvPr>
              <p:cNvSpPr txBox="1"/>
              <p:nvPr/>
            </p:nvSpPr>
            <p:spPr>
              <a:xfrm>
                <a:off x="6239435" y="4764958"/>
                <a:ext cx="6096000" cy="1200329"/>
              </a:xfrm>
              <a:prstGeom prst="rect">
                <a:avLst/>
              </a:prstGeom>
              <a:noFill/>
            </p:spPr>
            <p:txBody>
              <a:bodyPr wrap="square">
                <a:spAutoFit/>
              </a:bodyPr>
              <a:lstStyle/>
              <a:p>
                <a:pPr algn="just">
                  <a:buFont typeface="Wingdings" panose="05000000000000000000" pitchFamily="2" charset="2"/>
                  <a:buNone/>
                </a:pPr>
                <a:r>
                  <a:rPr lang="es-ES_tradnl" altLang="es-PE" sz="1800" dirty="0">
                    <a:latin typeface="Arial" panose="020B0604020202020204" pitchFamily="34" charset="0"/>
                    <a:cs typeface="Arial" panose="020B0604020202020204" pitchFamily="34" charset="0"/>
                  </a:rPr>
                  <a:t>Donde:</a:t>
                </a:r>
              </a:p>
              <a:p>
                <a:pPr algn="just">
                  <a:buFont typeface="Wingdings" panose="05000000000000000000" pitchFamily="2" charset="2"/>
                  <a:buNone/>
                </a:pPr>
                <a:r>
                  <a:rPr lang="es-ES_tradnl" altLang="es-PE" sz="1800" dirty="0" err="1">
                    <a:latin typeface="Arial" panose="020B0604020202020204" pitchFamily="34" charset="0"/>
                    <a:cs typeface="Arial" panose="020B0604020202020204" pitchFamily="34" charset="0"/>
                  </a:rPr>
                  <a:t>Qc</a:t>
                </a:r>
                <a:r>
                  <a:rPr lang="es-ES_tradnl" altLang="es-PE" sz="1800" dirty="0">
                    <a:latin typeface="Arial" panose="020B0604020202020204" pitchFamily="34" charset="0"/>
                    <a:cs typeface="Arial" panose="020B0604020202020204" pitchFamily="34" charset="0"/>
                  </a:rPr>
                  <a:t>	= volumen de aire requerido </a:t>
                </a:r>
                <a:r>
                  <a:rPr lang="es-ES_tradnl" altLang="es-PE" dirty="0">
                    <a:latin typeface="Arial" panose="020B0604020202020204" pitchFamily="34" charset="0"/>
                    <a:cs typeface="Arial" panose="020B0604020202020204" pitchFamily="34" charset="0"/>
                  </a:rPr>
                  <a:t>(kg/cm2)</a:t>
                </a:r>
                <a:endParaRPr lang="es-ES_tradnl" altLang="es-PE" sz="1800" dirty="0">
                  <a:latin typeface="Arial" panose="020B0604020202020204" pitchFamily="34" charset="0"/>
                  <a:cs typeface="Arial" panose="020B0604020202020204" pitchFamily="34" charset="0"/>
                </a:endParaRPr>
              </a:p>
              <a:p>
                <a:pPr algn="just">
                  <a:buFont typeface="Wingdings" panose="05000000000000000000" pitchFamily="2" charset="2"/>
                  <a:buNone/>
                </a:pPr>
                <a:r>
                  <a:rPr lang="es-ES_tradnl" altLang="es-PE" sz="1800" dirty="0">
                    <a:latin typeface="Arial" panose="020B0604020202020204" pitchFamily="34" charset="0"/>
                    <a:cs typeface="Arial" panose="020B0604020202020204" pitchFamily="34" charset="0"/>
                  </a:rPr>
                  <a:t> </a:t>
                </a:r>
                <a14:m>
                  <m:oMath xmlns:m="http://schemas.openxmlformats.org/officeDocument/2006/math">
                    <m:sSub>
                      <m:sSubPr>
                        <m:ctrlPr>
                          <a:rPr lang="en-US" sz="1800" b="0" i="1" smtClean="0">
                            <a:latin typeface="Cambria Math" panose="02040503050406030204" pitchFamily="18" charset="0"/>
                          </a:rPr>
                        </m:ctrlPr>
                      </m:sSubPr>
                      <m:e>
                        <m:r>
                          <m:rPr>
                            <m:sty m:val="p"/>
                          </m:rPr>
                          <a:rPr lang="el-GR" sz="1800" b="0" i="1" smtClean="0">
                            <a:latin typeface="Cambria Math" panose="02040503050406030204" pitchFamily="18" charset="0"/>
                          </a:rPr>
                          <m:t>σ</m:t>
                        </m:r>
                      </m:e>
                      <m:sub>
                        <m:r>
                          <a:rPr lang="en-US" sz="1800" b="0" i="1" smtClean="0">
                            <a:latin typeface="Cambria Math" panose="02040503050406030204" pitchFamily="18" charset="0"/>
                          </a:rPr>
                          <m:t>𝑐</m:t>
                        </m:r>
                      </m:sub>
                    </m:sSub>
                    <m:r>
                      <a:rPr lang="en-US" sz="1800" b="0" i="1" smtClean="0">
                        <a:latin typeface="Cambria Math" panose="02040503050406030204" pitchFamily="18" charset="0"/>
                      </a:rPr>
                      <m:t> </m:t>
                    </m:r>
                  </m:oMath>
                </a14:m>
                <a:r>
                  <a:rPr lang="es-ES_tradnl" altLang="es-PE" sz="1800" dirty="0">
                    <a:latin typeface="Arial" panose="020B0604020202020204" pitchFamily="34" charset="0"/>
                    <a:cs typeface="Arial" panose="020B0604020202020204" pitchFamily="34" charset="0"/>
                  </a:rPr>
                  <a:t>	= Resistencia Compresiva de la roca</a:t>
                </a:r>
              </a:p>
              <a:p>
                <a:pPr algn="just">
                  <a:buFont typeface="Wingdings" panose="05000000000000000000" pitchFamily="2" charset="2"/>
                  <a:buNone/>
                </a:pPr>
                <a:r>
                  <a:rPr lang="es-ES_tradnl" altLang="es-PE" sz="1800" dirty="0">
                    <a:latin typeface="Arial" panose="020B0604020202020204" pitchFamily="34" charset="0"/>
                    <a:cs typeface="Arial" panose="020B0604020202020204" pitchFamily="34" charset="0"/>
                  </a:rPr>
                  <a:t> </a:t>
                </a:r>
                <a:r>
                  <a:rPr lang="es-ES_tradnl" altLang="es-PE" sz="1800" dirty="0" err="1">
                    <a:latin typeface="Arial" panose="020B0604020202020204" pitchFamily="34" charset="0"/>
                    <a:cs typeface="Arial" panose="020B0604020202020204" pitchFamily="34" charset="0"/>
                  </a:rPr>
                  <a:t>Dt</a:t>
                </a:r>
                <a:r>
                  <a:rPr lang="es-ES_tradnl" altLang="es-PE" sz="1800" dirty="0">
                    <a:latin typeface="Arial" panose="020B0604020202020204" pitchFamily="34" charset="0"/>
                    <a:cs typeface="Arial" panose="020B0604020202020204" pitchFamily="34" charset="0"/>
                  </a:rPr>
                  <a:t>	= diámetro del taladro</a:t>
                </a:r>
              </a:p>
            </p:txBody>
          </p:sp>
        </mc:Choice>
        <mc:Fallback xmlns="">
          <p:sp>
            <p:nvSpPr>
              <p:cNvPr id="20" name="CuadroTexto 19">
                <a:extLst>
                  <a:ext uri="{FF2B5EF4-FFF2-40B4-BE49-F238E27FC236}">
                    <a16:creationId xmlns:a16="http://schemas.microsoft.com/office/drawing/2014/main" id="{2C6424E0-697A-4903-9F71-23172E990DFF}"/>
                  </a:ext>
                </a:extLst>
              </p:cNvPr>
              <p:cNvSpPr txBox="1">
                <a:spLocks noRot="1" noChangeAspect="1" noMove="1" noResize="1" noEditPoints="1" noAdjustHandles="1" noChangeArrowheads="1" noChangeShapeType="1" noTextEdit="1"/>
              </p:cNvSpPr>
              <p:nvPr/>
            </p:nvSpPr>
            <p:spPr>
              <a:xfrm>
                <a:off x="6239435" y="4764958"/>
                <a:ext cx="6096000" cy="1200329"/>
              </a:xfrm>
              <a:prstGeom prst="rect">
                <a:avLst/>
              </a:prstGeom>
              <a:blipFill>
                <a:blip r:embed="rId4"/>
                <a:stretch>
                  <a:fillRect l="-900" t="-3046" b="-7107"/>
                </a:stretch>
              </a:blipFill>
            </p:spPr>
            <p:txBody>
              <a:bodyPr/>
              <a:lstStyle/>
              <a:p>
                <a:r>
                  <a:rPr lang="es-PE">
                    <a:noFill/>
                  </a:rPr>
                  <a:t> </a:t>
                </a:r>
              </a:p>
            </p:txBody>
          </p:sp>
        </mc:Fallback>
      </mc:AlternateContent>
    </p:spTree>
    <p:extLst>
      <p:ext uri="{BB962C8B-B14F-4D97-AF65-F5344CB8AC3E}">
        <p14:creationId xmlns:p14="http://schemas.microsoft.com/office/powerpoint/2010/main" val="20215930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51</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400110"/>
          </a:xfrm>
          <a:prstGeom prst="rect">
            <a:avLst/>
          </a:prstGeom>
          <a:solidFill>
            <a:srgbClr val="006666"/>
          </a:solidFill>
        </p:spPr>
        <p:txBody>
          <a:bodyPr wrap="square">
            <a:spAutoFit/>
          </a:bodyPr>
          <a:lstStyle/>
          <a:p>
            <a:pPr marL="534988" indent="-442913">
              <a:tabLst>
                <a:tab pos="457200" algn="l"/>
              </a:tabLst>
            </a:pPr>
            <a:r>
              <a:rPr lang="es-PE" sz="2000" b="1" dirty="0">
                <a:solidFill>
                  <a:schemeClr val="bg1"/>
                </a:solidFill>
                <a:latin typeface="Arial" panose="020B0604020202020204" pitchFamily="34" charset="0"/>
                <a:cs typeface="Arial" panose="020B0604020202020204" pitchFamily="34" charset="0"/>
              </a:rPr>
              <a:t>10.3. CÁLCULO DE RENDIMIENTO PARA PERVOL SUBTERRÁNEA</a:t>
            </a:r>
          </a:p>
        </p:txBody>
      </p:sp>
      <p:pic>
        <p:nvPicPr>
          <p:cNvPr id="7" name="Imagen 6">
            <a:extLst>
              <a:ext uri="{FF2B5EF4-FFF2-40B4-BE49-F238E27FC236}">
                <a16:creationId xmlns:a16="http://schemas.microsoft.com/office/drawing/2014/main" id="{CBCB0207-05A9-4D44-A899-F59471A33A65}"/>
              </a:ext>
            </a:extLst>
          </p:cNvPr>
          <p:cNvPicPr>
            <a:picLocks noChangeAspect="1"/>
          </p:cNvPicPr>
          <p:nvPr/>
        </p:nvPicPr>
        <p:blipFill>
          <a:blip r:embed="rId2"/>
          <a:stretch>
            <a:fillRect/>
          </a:stretch>
        </p:blipFill>
        <p:spPr>
          <a:xfrm>
            <a:off x="495300" y="1085754"/>
            <a:ext cx="10591800" cy="5772246"/>
          </a:xfrm>
          <a:prstGeom prst="rect">
            <a:avLst/>
          </a:prstGeom>
        </p:spPr>
      </p:pic>
    </p:spTree>
    <p:extLst>
      <p:ext uri="{BB962C8B-B14F-4D97-AF65-F5344CB8AC3E}">
        <p14:creationId xmlns:p14="http://schemas.microsoft.com/office/powerpoint/2010/main" val="14816776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adroTexto 12">
            <a:extLst>
              <a:ext uri="{FF2B5EF4-FFF2-40B4-BE49-F238E27FC236}">
                <a16:creationId xmlns:a16="http://schemas.microsoft.com/office/drawing/2014/main" id="{FD7BCB60-3530-478A-879B-4D93148ED68C}"/>
              </a:ext>
            </a:extLst>
          </p:cNvPr>
          <p:cNvSpPr txBox="1"/>
          <p:nvPr/>
        </p:nvSpPr>
        <p:spPr>
          <a:xfrm>
            <a:off x="638881" y="417576"/>
            <a:ext cx="10909640" cy="1249394"/>
          </a:xfrm>
          <a:prstGeom prst="rect">
            <a:avLst/>
          </a:prstGeom>
        </p:spPr>
        <p:txBody>
          <a:bodyPr vert="horz" lIns="91440" tIns="45720" rIns="91440" bIns="45720" rtlCol="0" anchor="ctr">
            <a:normAutofit/>
          </a:bodyPr>
          <a:lstStyle/>
          <a:p>
            <a:pPr marL="534988" indent="-442913" algn="ctr">
              <a:lnSpc>
                <a:spcPct val="90000"/>
              </a:lnSpc>
              <a:spcBef>
                <a:spcPct val="0"/>
              </a:spcBef>
              <a:spcAft>
                <a:spcPts val="600"/>
              </a:spcAft>
              <a:tabLst>
                <a:tab pos="457200" algn="l"/>
              </a:tabLst>
            </a:pPr>
            <a:r>
              <a:rPr lang="en-US" sz="4100" b="1" kern="1200">
                <a:solidFill>
                  <a:schemeClr val="tx1"/>
                </a:solidFill>
                <a:latin typeface="+mj-lt"/>
                <a:ea typeface="+mj-ea"/>
                <a:cs typeface="+mj-cs"/>
              </a:rPr>
              <a:t>10.3. CÁLCULO DE RENDIMIENTO PARA PERVOL SUBTERRÁNEA</a:t>
            </a:r>
          </a:p>
        </p:txBody>
      </p:sp>
      <p:sp>
        <p:nvSpPr>
          <p:cNvPr id="20"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n 2">
            <a:extLst>
              <a:ext uri="{FF2B5EF4-FFF2-40B4-BE49-F238E27FC236}">
                <a16:creationId xmlns:a16="http://schemas.microsoft.com/office/drawing/2014/main" id="{F5CD09E4-AD7B-48F5-82EE-05BE6354F967}"/>
              </a:ext>
            </a:extLst>
          </p:cNvPr>
          <p:cNvPicPr>
            <a:picLocks noChangeAspect="1"/>
          </p:cNvPicPr>
          <p:nvPr/>
        </p:nvPicPr>
        <p:blipFill>
          <a:blip r:embed="rId2"/>
          <a:stretch>
            <a:fillRect/>
          </a:stretch>
        </p:blipFill>
        <p:spPr>
          <a:xfrm>
            <a:off x="577010" y="2633472"/>
            <a:ext cx="11034931" cy="3586353"/>
          </a:xfrm>
          <a:prstGeom prst="rect">
            <a:avLst/>
          </a:prstGeom>
        </p:spPr>
      </p:pic>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pPr>
            <a:fld id="{67632E11-0630-419B-AFE5-97D8CCB20015}" type="datetime1">
              <a:rPr lang="en-US" smtClean="0"/>
              <a:pPr>
                <a:spcAft>
                  <a:spcPts val="600"/>
                </a:spcAft>
              </a:pPr>
              <a:t>11/8/2023</a:t>
            </a:fld>
            <a:endParaRPr lang="en-US"/>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981010B-86DA-4ADF-9F27-44166A92FBA2}" type="slidenum">
              <a:rPr lang="en-US" smtClean="0"/>
              <a:pPr>
                <a:spcAft>
                  <a:spcPts val="600"/>
                </a:spcAft>
              </a:pPr>
              <a:t>52</a:t>
            </a:fld>
            <a:endParaRPr lang="en-US"/>
          </a:p>
        </p:txBody>
      </p:sp>
    </p:spTree>
    <p:extLst>
      <p:ext uri="{BB962C8B-B14F-4D97-AF65-F5344CB8AC3E}">
        <p14:creationId xmlns:p14="http://schemas.microsoft.com/office/powerpoint/2010/main" val="391793983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3">
            <a:extLst>
              <a:ext uri="{FF2B5EF4-FFF2-40B4-BE49-F238E27FC236}">
                <a16:creationId xmlns:a16="http://schemas.microsoft.com/office/drawing/2014/main" id="{6C05229C-F9D6-4DAA-80AE-BC484B442FBE}"/>
              </a:ext>
            </a:extLst>
          </p:cNvPr>
          <p:cNvSpPr>
            <a:spLocks noChangeArrowheads="1"/>
          </p:cNvSpPr>
          <p:nvPr/>
        </p:nvSpPr>
        <p:spPr bwMode="auto">
          <a:xfrm>
            <a:off x="582706" y="1694786"/>
            <a:ext cx="9009529" cy="1896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2000" b="0" dirty="0">
                <a:latin typeface="Cascadia Code" panose="020B0609020000020004" pitchFamily="49" charset="0"/>
                <a:ea typeface="Cascadia Code" panose="020B0609020000020004" pitchFamily="49" charset="0"/>
                <a:cs typeface="Cascadia Code" panose="020B0609020000020004" pitchFamily="49" charset="0"/>
              </a:rPr>
              <a:t> 	Una clasificación de los sistemas de penetración a una roca. Puede llevarse a cabo tomando en cuenta varios factores.</a:t>
            </a:r>
          </a:p>
          <a:p>
            <a:pPr lvl="1" algn="just"/>
            <a:r>
              <a:rPr lang="es-ES_tradnl" altLang="es-PE" sz="2000" b="0" dirty="0">
                <a:latin typeface="Cascadia Code" panose="020B0609020000020004" pitchFamily="49" charset="0"/>
                <a:ea typeface="Cascadia Code" panose="020B0609020000020004" pitchFamily="49" charset="0"/>
                <a:cs typeface="Cascadia Code" panose="020B0609020000020004" pitchFamily="49" charset="0"/>
              </a:rPr>
              <a:t>Tamaño del taladro.</a:t>
            </a:r>
          </a:p>
          <a:p>
            <a:pPr lvl="1" algn="just"/>
            <a:r>
              <a:rPr lang="es-ES_tradnl" altLang="es-PE" sz="2000" b="0" dirty="0">
                <a:latin typeface="Cascadia Code" panose="020B0609020000020004" pitchFamily="49" charset="0"/>
                <a:ea typeface="Cascadia Code" panose="020B0609020000020004" pitchFamily="49" charset="0"/>
                <a:cs typeface="Cascadia Code" panose="020B0609020000020004" pitchFamily="49" charset="0"/>
              </a:rPr>
              <a:t>Tipo de perforadora.</a:t>
            </a:r>
          </a:p>
          <a:p>
            <a:pPr lvl="1" algn="just"/>
            <a:r>
              <a:rPr lang="es-ES_tradnl" altLang="es-PE" sz="2000" b="0" dirty="0">
                <a:latin typeface="Cascadia Code" panose="020B0609020000020004" pitchFamily="49" charset="0"/>
                <a:ea typeface="Cascadia Code" panose="020B0609020000020004" pitchFamily="49" charset="0"/>
                <a:cs typeface="Cascadia Code" panose="020B0609020000020004" pitchFamily="49" charset="0"/>
              </a:rPr>
              <a:t>Tipo de energía usada para perforar.</a:t>
            </a:r>
          </a:p>
        </p:txBody>
      </p:sp>
      <p:sp>
        <p:nvSpPr>
          <p:cNvPr id="4" name="Rectangle 2">
            <a:extLst>
              <a:ext uri="{FF2B5EF4-FFF2-40B4-BE49-F238E27FC236}">
                <a16:creationId xmlns:a16="http://schemas.microsoft.com/office/drawing/2014/main" id="{CB9BE6B9-8D80-4963-878A-C9059059BE8D}"/>
              </a:ext>
            </a:extLst>
          </p:cNvPr>
          <p:cNvSpPr>
            <a:spLocks noChangeArrowheads="1"/>
          </p:cNvSpPr>
          <p:nvPr/>
        </p:nvSpPr>
        <p:spPr bwMode="auto">
          <a:xfrm>
            <a:off x="304800" y="3854824"/>
            <a:ext cx="11340353" cy="2519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2000" b="0" dirty="0">
                <a:latin typeface="Cascadia Code" panose="020B0609020000020004" pitchFamily="49" charset="0"/>
                <a:ea typeface="Cascadia Code" panose="020B0609020000020004" pitchFamily="49" charset="0"/>
                <a:cs typeface="Cascadia Code" panose="020B0609020000020004" pitchFamily="49" charset="0"/>
              </a:rPr>
              <a:t> 	Los sistemas de penetración a una roca, tomando como base el modo de ataque a esta ; o el modo de aplicar la energía se clasifican de la siguiente manera.</a:t>
            </a:r>
          </a:p>
          <a:p>
            <a:pPr algn="just">
              <a:buFont typeface="Wingdings" panose="05000000000000000000" pitchFamily="2" charset="2"/>
              <a:buNone/>
            </a:pPr>
            <a:r>
              <a:rPr lang="es-ES_tradnl" altLang="es-PE" sz="2000" b="0" dirty="0">
                <a:latin typeface="Cascadia Code" panose="020B0609020000020004" pitchFamily="49" charset="0"/>
                <a:ea typeface="Cascadia Code" panose="020B0609020000020004" pitchFamily="49" charset="0"/>
                <a:cs typeface="Cascadia Code" panose="020B0609020000020004" pitchFamily="49" charset="0"/>
              </a:rPr>
              <a:t>	MECANICOS:</a:t>
            </a:r>
          </a:p>
          <a:p>
            <a:pPr algn="just">
              <a:buFont typeface="Wingdings" panose="05000000000000000000" pitchFamily="2" charset="2"/>
              <a:buNone/>
            </a:pPr>
            <a:r>
              <a:rPr lang="es-ES_tradnl" altLang="es-PE" sz="2000" b="0" dirty="0">
                <a:latin typeface="Cascadia Code" panose="020B0609020000020004" pitchFamily="49" charset="0"/>
                <a:ea typeface="Cascadia Code" panose="020B0609020000020004" pitchFamily="49" charset="0"/>
                <a:cs typeface="Cascadia Code" panose="020B0609020000020004" pitchFamily="49" charset="0"/>
              </a:rPr>
              <a:t>				- Percusión.</a:t>
            </a:r>
          </a:p>
          <a:p>
            <a:pPr algn="just">
              <a:buFont typeface="Wingdings" panose="05000000000000000000" pitchFamily="2" charset="2"/>
              <a:buNone/>
            </a:pPr>
            <a:r>
              <a:rPr lang="es-ES_tradnl" altLang="es-PE" sz="2000" b="0" dirty="0">
                <a:latin typeface="Cascadia Code" panose="020B0609020000020004" pitchFamily="49" charset="0"/>
                <a:ea typeface="Cascadia Code" panose="020B0609020000020004" pitchFamily="49" charset="0"/>
                <a:cs typeface="Cascadia Code" panose="020B0609020000020004" pitchFamily="49" charset="0"/>
              </a:rPr>
              <a:t>				- Rotación</a:t>
            </a:r>
          </a:p>
          <a:p>
            <a:pPr algn="just">
              <a:buFont typeface="Wingdings" panose="05000000000000000000" pitchFamily="2" charset="2"/>
              <a:buNone/>
            </a:pPr>
            <a:r>
              <a:rPr lang="es-ES_tradnl" altLang="es-PE" sz="2000" b="0" dirty="0">
                <a:latin typeface="Cascadia Code" panose="020B0609020000020004" pitchFamily="49" charset="0"/>
                <a:ea typeface="Cascadia Code" panose="020B0609020000020004" pitchFamily="49" charset="0"/>
                <a:cs typeface="Cascadia Code" panose="020B0609020000020004" pitchFamily="49" charset="0"/>
              </a:rPr>
              <a:t>				- Roto - Percusión.</a:t>
            </a:r>
          </a:p>
        </p:txBody>
      </p:sp>
      <p:sp>
        <p:nvSpPr>
          <p:cNvPr id="5" name="Marcador de fecha 3">
            <a:extLst>
              <a:ext uri="{FF2B5EF4-FFF2-40B4-BE49-F238E27FC236}">
                <a16:creationId xmlns:a16="http://schemas.microsoft.com/office/drawing/2014/main" id="{0550F8AC-2D6E-46E4-A9F9-3AD6DC9431E7}"/>
              </a:ext>
            </a:extLst>
          </p:cNvPr>
          <p:cNvSpPr>
            <a:spLocks noGrp="1"/>
          </p:cNvSpPr>
          <p:nvPr>
            <p:ph type="dt" sz="half" idx="10"/>
          </p:nvPr>
        </p:nvSpPr>
        <p:spPr>
          <a:xfrm>
            <a:off x="7964424" y="6272784"/>
            <a:ext cx="3273552" cy="365125"/>
          </a:xfrm>
        </p:spPr>
        <p:txBody>
          <a:bodyPr/>
          <a:lstStyle/>
          <a:p>
            <a:fld id="{79AABA93-86CD-4E24-8B33-52D944264D9F}" type="datetime1">
              <a:rPr lang="es-PE" smtClean="0"/>
              <a:t>8/11/2023</a:t>
            </a:fld>
            <a:endParaRPr lang="es-PE"/>
          </a:p>
        </p:txBody>
      </p:sp>
      <p:sp>
        <p:nvSpPr>
          <p:cNvPr id="6" name="Marcador de número de diapositiva 2">
            <a:extLst>
              <a:ext uri="{FF2B5EF4-FFF2-40B4-BE49-F238E27FC236}">
                <a16:creationId xmlns:a16="http://schemas.microsoft.com/office/drawing/2014/main" id="{4AC5939E-AA2F-4E57-8251-8B79ABD163E6}"/>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53</a:t>
            </a:fld>
            <a:endParaRPr lang="es-PE"/>
          </a:p>
        </p:txBody>
      </p:sp>
      <p:sp>
        <p:nvSpPr>
          <p:cNvPr id="7" name="CuadroTexto 6">
            <a:extLst>
              <a:ext uri="{FF2B5EF4-FFF2-40B4-BE49-F238E27FC236}">
                <a16:creationId xmlns:a16="http://schemas.microsoft.com/office/drawing/2014/main" id="{A5A06601-B3D7-411E-A415-7C3C21286B34}"/>
              </a:ext>
            </a:extLst>
          </p:cNvPr>
          <p:cNvSpPr txBox="1"/>
          <p:nvPr/>
        </p:nvSpPr>
        <p:spPr>
          <a:xfrm>
            <a:off x="304800" y="627304"/>
            <a:ext cx="9171710" cy="369332"/>
          </a:xfrm>
          <a:prstGeom prst="rect">
            <a:avLst/>
          </a:prstGeom>
          <a:solidFill>
            <a:srgbClr val="006666"/>
          </a:solidFill>
        </p:spPr>
        <p:txBody>
          <a:bodyPr wrap="square">
            <a:spAutoFit/>
          </a:bodyPr>
          <a:lstStyle/>
          <a:p>
            <a:pPr marL="534988" indent="-442913">
              <a:tabLst>
                <a:tab pos="457200" algn="l"/>
              </a:tabLst>
            </a:pPr>
            <a:r>
              <a:rPr lang="es-PE" b="1" dirty="0">
                <a:solidFill>
                  <a:schemeClr val="bg1"/>
                </a:solidFill>
                <a:latin typeface="Arial" panose="020B0604020202020204" pitchFamily="34" charset="0"/>
                <a:cs typeface="Arial" panose="020B0604020202020204" pitchFamily="34" charset="0"/>
              </a:rPr>
              <a:t>10.4. EV. VELOCIDAD DE PENETRACIÓN, UBICACIÓN Y COSTOS TOTALES</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32B61C10-9191-4118-B79B-F9E7C249EE73}"/>
              </a:ext>
            </a:extLst>
          </p:cNvPr>
          <p:cNvSpPr>
            <a:spLocks noChangeArrowheads="1"/>
          </p:cNvSpPr>
          <p:nvPr/>
        </p:nvSpPr>
        <p:spPr bwMode="auto">
          <a:xfrm>
            <a:off x="295835" y="905435"/>
            <a:ext cx="4858871" cy="31197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La aplicación de la energía mecánica a una roca se lleva a cabo básicamente de dos maneras.</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Por una acción percusiva o por una acción rotativa, por otro lado combinando estas dos acciones da lugar a un sistema - híbrido llamado perforación roto - percusiva. </a:t>
            </a:r>
          </a:p>
        </p:txBody>
      </p:sp>
      <p:sp>
        <p:nvSpPr>
          <p:cNvPr id="9219" name="Rectangle 3">
            <a:extLst>
              <a:ext uri="{FF2B5EF4-FFF2-40B4-BE49-F238E27FC236}">
                <a16:creationId xmlns:a16="http://schemas.microsoft.com/office/drawing/2014/main" id="{DA864B46-9487-4F29-9EF5-8B7E4D433F7D}"/>
              </a:ext>
            </a:extLst>
          </p:cNvPr>
          <p:cNvSpPr>
            <a:spLocks noChangeArrowheads="1"/>
          </p:cNvSpPr>
          <p:nvPr/>
        </p:nvSpPr>
        <p:spPr bwMode="auto">
          <a:xfrm>
            <a:off x="457200" y="524841"/>
            <a:ext cx="3144374" cy="486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nchor="ct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r>
              <a:rPr lang="es-ES_tradnl" altLang="es-PE" sz="2000" dirty="0">
                <a:solidFill>
                  <a:schemeClr val="bg1"/>
                </a:solidFill>
                <a:highlight>
                  <a:srgbClr val="008080"/>
                </a:highlight>
                <a:latin typeface="+mj-lt"/>
              </a:rPr>
              <a:t>a).- ATAQUE MECANICO:</a:t>
            </a:r>
          </a:p>
        </p:txBody>
      </p:sp>
      <p:sp>
        <p:nvSpPr>
          <p:cNvPr id="6" name="Rectangle 2">
            <a:extLst>
              <a:ext uri="{FF2B5EF4-FFF2-40B4-BE49-F238E27FC236}">
                <a16:creationId xmlns:a16="http://schemas.microsoft.com/office/drawing/2014/main" id="{A4EEA05A-E509-4A23-9AF2-DA09FC6258F9}"/>
              </a:ext>
            </a:extLst>
          </p:cNvPr>
          <p:cNvSpPr>
            <a:spLocks noChangeArrowheads="1"/>
          </p:cNvSpPr>
          <p:nvPr/>
        </p:nvSpPr>
        <p:spPr bwMode="auto">
          <a:xfrm>
            <a:off x="5459505" y="1020211"/>
            <a:ext cx="5652248" cy="16773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Como bien se sabe solamente existen dos maneras de básicas de atacar mecánicamente a una roca, y estas son:</a:t>
            </a:r>
          </a:p>
          <a:p>
            <a:pPr lvl="2" algn="just"/>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por percusión.</a:t>
            </a:r>
          </a:p>
          <a:p>
            <a:pPr lvl="2" algn="just"/>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Por rotación.</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a:t>
            </a:r>
          </a:p>
          <a:p>
            <a:pPr lvl="1" algn="just"/>
            <a:endPar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endParaRPr>
          </a:p>
          <a:p>
            <a:pPr lvl="1" algn="just"/>
            <a:endPar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7" name="Rectangle 3">
            <a:extLst>
              <a:ext uri="{FF2B5EF4-FFF2-40B4-BE49-F238E27FC236}">
                <a16:creationId xmlns:a16="http://schemas.microsoft.com/office/drawing/2014/main" id="{AFD35BED-9192-4823-95D6-5734DD9B7CF3}"/>
              </a:ext>
            </a:extLst>
          </p:cNvPr>
          <p:cNvSpPr>
            <a:spLocks noChangeArrowheads="1"/>
          </p:cNvSpPr>
          <p:nvPr/>
        </p:nvSpPr>
        <p:spPr bwMode="auto">
          <a:xfrm>
            <a:off x="5924517" y="533400"/>
            <a:ext cx="4082512" cy="486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nchor="ct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r>
              <a:rPr lang="es-ES_tradnl" altLang="es-PE" sz="2000" dirty="0">
                <a:solidFill>
                  <a:schemeClr val="bg1"/>
                </a:solidFill>
                <a:highlight>
                  <a:srgbClr val="008080"/>
                </a:highlight>
                <a:latin typeface="+mj-lt"/>
              </a:rPr>
              <a:t>B).- MECANISMO DE PENETRACIÓN:</a:t>
            </a:r>
          </a:p>
        </p:txBody>
      </p:sp>
      <p:sp>
        <p:nvSpPr>
          <p:cNvPr id="8" name="Rectangle 2">
            <a:extLst>
              <a:ext uri="{FF2B5EF4-FFF2-40B4-BE49-F238E27FC236}">
                <a16:creationId xmlns:a16="http://schemas.microsoft.com/office/drawing/2014/main" id="{A0566AC1-5EB5-49A0-A42A-D52C25338C79}"/>
              </a:ext>
            </a:extLst>
          </p:cNvPr>
          <p:cNvSpPr>
            <a:spLocks noChangeArrowheads="1"/>
          </p:cNvSpPr>
          <p:nvPr/>
        </p:nvSpPr>
        <p:spPr bwMode="auto">
          <a:xfrm>
            <a:off x="134469" y="3770472"/>
            <a:ext cx="11761695" cy="1677352"/>
          </a:xfrm>
          <a:prstGeom prst="rect">
            <a:avLst/>
          </a:prstGeom>
          <a:ln>
            <a:noFill/>
          </a:ln>
        </p:spPr>
        <p:style>
          <a:lnRef idx="2">
            <a:schemeClr val="dk1"/>
          </a:lnRef>
          <a:fillRef idx="1">
            <a:schemeClr val="lt1"/>
          </a:fillRef>
          <a:effectRef idx="0">
            <a:schemeClr val="dk1"/>
          </a:effectRef>
          <a:fontRef idx="minor">
            <a:schemeClr val="dk1"/>
          </a:fontRef>
        </p:style>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1800" dirty="0">
                <a:latin typeface="Cascadia Code" panose="020B0609020000020004" pitchFamily="49" charset="0"/>
                <a:ea typeface="Cascadia Code" panose="020B0609020000020004" pitchFamily="49" charset="0"/>
                <a:cs typeface="Cascadia Code" panose="020B0609020000020004" pitchFamily="49" charset="0"/>
              </a:rPr>
              <a:t> 	</a:t>
            </a: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Esta operación se logra mediante motores rotativos que cuenta la perforadora, al incrementarse los RPM se incrementa la velocidad de penetración.</a:t>
            </a:r>
          </a:p>
          <a:p>
            <a:pPr algn="just">
              <a:buFont typeface="Wingdings" panose="05000000000000000000" pitchFamily="2" charset="2"/>
              <a:buNone/>
            </a:pPr>
            <a:r>
              <a:rPr lang="es-ES_tradnl" altLang="es-PE" sz="1800" dirty="0">
                <a:latin typeface="Cascadia Code" panose="020B0609020000020004" pitchFamily="49" charset="0"/>
                <a:ea typeface="Cascadia Code" panose="020B0609020000020004" pitchFamily="49" charset="0"/>
                <a:cs typeface="Cascadia Code" panose="020B0609020000020004" pitchFamily="49" charset="0"/>
              </a:rPr>
              <a:t>		</a:t>
            </a:r>
            <a:r>
              <a:rPr lang="es-ES_tradnl" altLang="es-PE" sz="1800" dirty="0">
                <a:solidFill>
                  <a:schemeClr val="tx2"/>
                </a:solidFill>
                <a:latin typeface="Cascadia Code" panose="020B0609020000020004" pitchFamily="49" charset="0"/>
                <a:ea typeface="Cascadia Code" panose="020B0609020000020004" pitchFamily="49" charset="0"/>
                <a:cs typeface="Cascadia Code" panose="020B0609020000020004" pitchFamily="49" charset="0"/>
              </a:rPr>
              <a:t>TIPO DE ROCA</a:t>
            </a:r>
            <a:r>
              <a:rPr lang="es-ES_tradnl" altLang="es-PE" sz="1800" dirty="0">
                <a:latin typeface="Cascadia Code" panose="020B0609020000020004" pitchFamily="49" charset="0"/>
                <a:ea typeface="Cascadia Code" panose="020B0609020000020004" pitchFamily="49" charset="0"/>
                <a:cs typeface="Cascadia Code" panose="020B0609020000020004" pitchFamily="49" charset="0"/>
              </a:rPr>
              <a:t>		</a:t>
            </a:r>
            <a:r>
              <a:rPr lang="es-ES_tradnl" altLang="es-PE" sz="1800" dirty="0">
                <a:solidFill>
                  <a:schemeClr val="tx2"/>
                </a:solidFill>
                <a:latin typeface="Cascadia Code" panose="020B0609020000020004" pitchFamily="49" charset="0"/>
                <a:ea typeface="Cascadia Code" panose="020B0609020000020004" pitchFamily="49" charset="0"/>
                <a:cs typeface="Cascadia Code" panose="020B0609020000020004" pitchFamily="49" charset="0"/>
              </a:rPr>
              <a:t>VELOCIDAD</a:t>
            </a:r>
            <a:endParaRPr lang="es-ES_tradnl" altLang="es-PE" sz="1800" dirty="0">
              <a:latin typeface="Cascadia Code" panose="020B0609020000020004" pitchFamily="49" charset="0"/>
              <a:ea typeface="Cascadia Code" panose="020B0609020000020004" pitchFamily="49" charset="0"/>
              <a:cs typeface="Cascadia Code" panose="020B0609020000020004" pitchFamily="49" charset="0"/>
            </a:endParaRPr>
          </a:p>
          <a:p>
            <a:pPr lvl="1" algn="just">
              <a:buFontTx/>
              <a:buNone/>
            </a:pPr>
            <a:r>
              <a:rPr lang="es-ES_tradnl" altLang="es-PE" sz="1800" dirty="0">
                <a:latin typeface="Cascadia Code" panose="020B0609020000020004" pitchFamily="49" charset="0"/>
                <a:ea typeface="Cascadia Code" panose="020B0609020000020004" pitchFamily="49" charset="0"/>
                <a:cs typeface="Cascadia Code" panose="020B0609020000020004" pitchFamily="49" charset="0"/>
              </a:rPr>
              <a:t>rocas duras			60 - 90 RPM</a:t>
            </a:r>
          </a:p>
          <a:p>
            <a:pPr lvl="1" algn="just">
              <a:buFontTx/>
              <a:buNone/>
            </a:pPr>
            <a:r>
              <a:rPr lang="es-ES_tradnl" altLang="es-PE" sz="1800" dirty="0">
                <a:latin typeface="Cascadia Code" panose="020B0609020000020004" pitchFamily="49" charset="0"/>
                <a:ea typeface="Cascadia Code" panose="020B0609020000020004" pitchFamily="49" charset="0"/>
                <a:cs typeface="Cascadia Code" panose="020B0609020000020004" pitchFamily="49" charset="0"/>
              </a:rPr>
              <a:t>rocas muy suaves		&gt; 90 RPM</a:t>
            </a:r>
          </a:p>
        </p:txBody>
      </p:sp>
      <p:sp>
        <p:nvSpPr>
          <p:cNvPr id="9" name="Rectangle 3">
            <a:extLst>
              <a:ext uri="{FF2B5EF4-FFF2-40B4-BE49-F238E27FC236}">
                <a16:creationId xmlns:a16="http://schemas.microsoft.com/office/drawing/2014/main" id="{E03E6A26-9EA1-478B-8AFF-071CAF6C110F}"/>
              </a:ext>
            </a:extLst>
          </p:cNvPr>
          <p:cNvSpPr>
            <a:spLocks noChangeArrowheads="1"/>
          </p:cNvSpPr>
          <p:nvPr/>
        </p:nvSpPr>
        <p:spPr bwMode="auto">
          <a:xfrm>
            <a:off x="4978165" y="3301185"/>
            <a:ext cx="2665808" cy="486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nchor="ct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r>
              <a:rPr lang="es-ES_tradnl" altLang="es-PE" sz="2000" dirty="0">
                <a:solidFill>
                  <a:schemeClr val="bg1"/>
                </a:solidFill>
                <a:highlight>
                  <a:srgbClr val="008080"/>
                </a:highlight>
                <a:latin typeface="+mj-lt"/>
              </a:rPr>
              <a:t>C).- ROTACIÓN:</a:t>
            </a:r>
          </a:p>
        </p:txBody>
      </p:sp>
      <p:sp>
        <p:nvSpPr>
          <p:cNvPr id="10" name="Rectangle 2">
            <a:extLst>
              <a:ext uri="{FF2B5EF4-FFF2-40B4-BE49-F238E27FC236}">
                <a16:creationId xmlns:a16="http://schemas.microsoft.com/office/drawing/2014/main" id="{713FB43E-B234-4CC4-9009-66E6F1F05512}"/>
              </a:ext>
            </a:extLst>
          </p:cNvPr>
          <p:cNvSpPr>
            <a:spLocks noChangeArrowheads="1"/>
          </p:cNvSpPr>
          <p:nvPr/>
        </p:nvSpPr>
        <p:spPr bwMode="auto">
          <a:xfrm>
            <a:off x="457200" y="5308110"/>
            <a:ext cx="11069171" cy="934425"/>
          </a:xfrm>
          <a:prstGeom prst="rect">
            <a:avLst/>
          </a:prstGeom>
          <a:noFill/>
          <a:ln>
            <a:noFill/>
          </a:ln>
          <a:effectLst>
            <a:outerShdw dist="35921" dir="2700000" algn="ctr" rotWithShape="0">
              <a:srgbClr val="808080"/>
            </a:outerShdw>
          </a:effectLst>
        </p:spPr>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C.1 : Todas las perforadoras rotativas usan circulación de aire, el volumen de aire requerido para una perforadora puede ser determinado por la siguiente formula.	</a:t>
            </a:r>
          </a:p>
        </p:txBody>
      </p:sp>
      <p:sp>
        <p:nvSpPr>
          <p:cNvPr id="11" name="Text Box 4">
            <a:extLst>
              <a:ext uri="{FF2B5EF4-FFF2-40B4-BE49-F238E27FC236}">
                <a16:creationId xmlns:a16="http://schemas.microsoft.com/office/drawing/2014/main" id="{3173946C-4B4F-4262-B7AB-7614689A721E}"/>
              </a:ext>
            </a:extLst>
          </p:cNvPr>
          <p:cNvSpPr txBox="1">
            <a:spLocks noChangeArrowheads="1"/>
          </p:cNvSpPr>
          <p:nvPr/>
        </p:nvSpPr>
        <p:spPr bwMode="auto">
          <a:xfrm>
            <a:off x="3601574" y="6102820"/>
            <a:ext cx="3740523" cy="400110"/>
          </a:xfrm>
          <a:prstGeom prst="rect">
            <a:avLst/>
          </a:prstGeom>
          <a:noFill/>
          <a:ln w="38100">
            <a:solidFill>
              <a:srgbClr val="009999"/>
            </a:solidFill>
          </a:ln>
          <a:effectLst/>
        </p:spPr>
        <p:txBody>
          <a:bodyPr wrap="square">
            <a:spAutoFit/>
          </a:bodyPr>
          <a:lstStyle/>
          <a:p>
            <a:r>
              <a:rPr lang="es-MX" altLang="es-PE" sz="2000" b="1" dirty="0">
                <a:solidFill>
                  <a:srgbClr val="FF6600"/>
                </a:solidFill>
              </a:rPr>
              <a:t> </a:t>
            </a:r>
            <a:r>
              <a:rPr lang="es-MX" altLang="es-PE" sz="2000" b="1" dirty="0" err="1">
                <a:solidFill>
                  <a:srgbClr val="FF6600"/>
                </a:solidFill>
              </a:rPr>
              <a:t>Qc</a:t>
            </a:r>
            <a:r>
              <a:rPr lang="es-MX" altLang="es-PE" sz="2000" b="1" dirty="0">
                <a:solidFill>
                  <a:srgbClr val="FF6600"/>
                </a:solidFill>
              </a:rPr>
              <a:t>  =     Π(D </a:t>
            </a:r>
            <a:r>
              <a:rPr lang="es-MX" altLang="es-PE" sz="2000" b="1" baseline="30000" dirty="0">
                <a:solidFill>
                  <a:srgbClr val="FF6600"/>
                </a:solidFill>
                <a:sym typeface="Symbol" panose="05050102010706020507" pitchFamily="18" charset="2"/>
              </a:rPr>
              <a:t>2</a:t>
            </a:r>
            <a:r>
              <a:rPr lang="es-MX" altLang="es-PE" sz="2000" b="1" dirty="0">
                <a:solidFill>
                  <a:srgbClr val="FF6600"/>
                </a:solidFill>
              </a:rPr>
              <a:t> - d </a:t>
            </a:r>
            <a:r>
              <a:rPr lang="es-MX" altLang="es-PE" sz="2000" b="1" baseline="30000" dirty="0">
                <a:solidFill>
                  <a:srgbClr val="FF6600"/>
                </a:solidFill>
                <a:sym typeface="Symbol" panose="05050102010706020507" pitchFamily="18" charset="2"/>
              </a:rPr>
              <a:t>2</a:t>
            </a:r>
            <a:r>
              <a:rPr lang="es-MX" altLang="es-PE" sz="2000" b="1" dirty="0">
                <a:solidFill>
                  <a:srgbClr val="FF6600"/>
                </a:solidFill>
              </a:rPr>
              <a:t>) v/4 x 144 </a:t>
            </a:r>
            <a:endParaRPr lang="es-ES_tradnl" altLang="es-PE" sz="2000" b="1" baseline="30000" dirty="0">
              <a:solidFill>
                <a:srgbClr val="FF6600"/>
              </a:solidFill>
              <a:sym typeface="Symbol" panose="05050102010706020507" pitchFamily="18" charset="2"/>
            </a:endParaRPr>
          </a:p>
        </p:txBody>
      </p:sp>
      <p:sp>
        <p:nvSpPr>
          <p:cNvPr id="12" name="Marcador de fecha 3">
            <a:extLst>
              <a:ext uri="{FF2B5EF4-FFF2-40B4-BE49-F238E27FC236}">
                <a16:creationId xmlns:a16="http://schemas.microsoft.com/office/drawing/2014/main" id="{D98E60C4-BB8F-4F69-8DE9-B1F085C1C478}"/>
              </a:ext>
            </a:extLst>
          </p:cNvPr>
          <p:cNvSpPr>
            <a:spLocks noGrp="1"/>
          </p:cNvSpPr>
          <p:nvPr>
            <p:ph type="dt" sz="half" idx="10"/>
          </p:nvPr>
        </p:nvSpPr>
        <p:spPr>
          <a:xfrm>
            <a:off x="7964424" y="6272784"/>
            <a:ext cx="3273552" cy="365125"/>
          </a:xfrm>
        </p:spPr>
        <p:txBody>
          <a:bodyPr/>
          <a:lstStyle/>
          <a:p>
            <a:fld id="{79AABA93-86CD-4E24-8B33-52D944264D9F}" type="datetime1">
              <a:rPr lang="es-PE" smtClean="0"/>
              <a:t>8/11/2023</a:t>
            </a:fld>
            <a:endParaRPr lang="es-PE" dirty="0"/>
          </a:p>
        </p:txBody>
      </p:sp>
      <p:sp>
        <p:nvSpPr>
          <p:cNvPr id="13" name="Marcador de número de diapositiva 2">
            <a:extLst>
              <a:ext uri="{FF2B5EF4-FFF2-40B4-BE49-F238E27FC236}">
                <a16:creationId xmlns:a16="http://schemas.microsoft.com/office/drawing/2014/main" id="{34BA6120-0696-4310-BF44-D8B03912C73C}"/>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54</a:t>
            </a:fld>
            <a:endParaRPr lang="es-PE"/>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 Box 2">
            <a:extLst>
              <a:ext uri="{FF2B5EF4-FFF2-40B4-BE49-F238E27FC236}">
                <a16:creationId xmlns:a16="http://schemas.microsoft.com/office/drawing/2014/main" id="{3EFD92BF-0A68-4182-955E-4AE2E9D8BCE4}"/>
              </a:ext>
            </a:extLst>
          </p:cNvPr>
          <p:cNvSpPr txBox="1">
            <a:spLocks noChangeArrowheads="1"/>
          </p:cNvSpPr>
          <p:nvPr/>
        </p:nvSpPr>
        <p:spPr bwMode="auto">
          <a:xfrm>
            <a:off x="2844916" y="886706"/>
            <a:ext cx="3806895" cy="400110"/>
          </a:xfrm>
          <a:prstGeom prst="rect">
            <a:avLst/>
          </a:prstGeom>
          <a:noFill/>
          <a:ln w="38100">
            <a:solidFill>
              <a:srgbClr val="009999"/>
            </a:solidFill>
          </a:ln>
          <a:effectLst/>
        </p:spPr>
        <p:txBody>
          <a:bodyPr wrap="square">
            <a:spAutoFit/>
          </a:bodyPr>
          <a:lstStyle>
            <a:defPPr>
              <a:defRPr lang="en-US"/>
            </a:defPPr>
            <a:lvl1pPr>
              <a:defRPr sz="2000" b="1">
                <a:solidFill>
                  <a:srgbClr val="FF6600"/>
                </a:solidFill>
              </a:defRPr>
            </a:lvl1pPr>
          </a:lstStyle>
          <a:p>
            <a:r>
              <a:rPr lang="es-MX" altLang="es-PE" dirty="0"/>
              <a:t> </a:t>
            </a:r>
            <a:r>
              <a:rPr lang="es-MX" altLang="es-PE" dirty="0" err="1"/>
              <a:t>Qc</a:t>
            </a:r>
            <a:r>
              <a:rPr lang="es-MX" altLang="es-PE" dirty="0"/>
              <a:t>  =     0.0054 (D </a:t>
            </a:r>
            <a:r>
              <a:rPr lang="es-MX" altLang="es-PE" dirty="0">
                <a:sym typeface="Symbol" panose="05050102010706020507" pitchFamily="18" charset="2"/>
              </a:rPr>
              <a:t>2</a:t>
            </a:r>
            <a:r>
              <a:rPr lang="es-MX" altLang="es-PE" dirty="0"/>
              <a:t> - d </a:t>
            </a:r>
            <a:r>
              <a:rPr lang="es-MX" altLang="es-PE" dirty="0">
                <a:sym typeface="Symbol" panose="05050102010706020507" pitchFamily="18" charset="2"/>
              </a:rPr>
              <a:t>2</a:t>
            </a:r>
            <a:r>
              <a:rPr lang="es-MX" altLang="es-PE" dirty="0"/>
              <a:t>) v  </a:t>
            </a:r>
            <a:endParaRPr lang="es-ES_tradnl" altLang="es-PE" dirty="0">
              <a:sym typeface="Symbol" panose="05050102010706020507" pitchFamily="18" charset="2"/>
            </a:endParaRPr>
          </a:p>
        </p:txBody>
      </p:sp>
      <p:sp>
        <p:nvSpPr>
          <p:cNvPr id="15363" name="Rectangle 3">
            <a:extLst>
              <a:ext uri="{FF2B5EF4-FFF2-40B4-BE49-F238E27FC236}">
                <a16:creationId xmlns:a16="http://schemas.microsoft.com/office/drawing/2014/main" id="{B5FA1F1F-B5A8-4D72-B044-0B87D52253C4}"/>
              </a:ext>
            </a:extLst>
          </p:cNvPr>
          <p:cNvSpPr>
            <a:spLocks noChangeArrowheads="1"/>
          </p:cNvSpPr>
          <p:nvPr/>
        </p:nvSpPr>
        <p:spPr bwMode="auto">
          <a:xfrm>
            <a:off x="477982" y="1286816"/>
            <a:ext cx="11236036" cy="2228272"/>
          </a:xfrm>
          <a:prstGeom prst="rect">
            <a:avLst/>
          </a:prstGeom>
          <a:ln>
            <a:noFill/>
          </a:ln>
        </p:spPr>
        <p:style>
          <a:lnRef idx="2">
            <a:schemeClr val="dk1"/>
          </a:lnRef>
          <a:fillRef idx="1">
            <a:schemeClr val="lt1"/>
          </a:fillRef>
          <a:effectRef idx="0">
            <a:schemeClr val="dk1"/>
          </a:effectRef>
          <a:fontRef idx="minor">
            <a:schemeClr val="dk1"/>
          </a:fontRef>
        </p:style>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a:t>
            </a:r>
            <a:r>
              <a:rPr lang="es-ES_tradnl" altLang="es-PE" sz="1800" b="0" dirty="0" err="1">
                <a:latin typeface="Cascadia Code" panose="020B0609020000020004" pitchFamily="49" charset="0"/>
                <a:ea typeface="Cascadia Code" panose="020B0609020000020004" pitchFamily="49" charset="0"/>
                <a:cs typeface="Cascadia Code" panose="020B0609020000020004" pitchFamily="49" charset="0"/>
              </a:rPr>
              <a:t>Qc</a:t>
            </a: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 volumen de aire requerido CFM</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v		= velocidad angular     pies/min.</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D		= diámetro del taladro</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d		= diámetro exterior del taladro.</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La mínima velocidad angular para todo tipo de roca es de  5 000 pies/min., en rocas muy densas estas velocidades deben incrementarse.</a:t>
            </a:r>
          </a:p>
        </p:txBody>
      </p:sp>
      <p:sp>
        <p:nvSpPr>
          <p:cNvPr id="7" name="Rectangle 3">
            <a:extLst>
              <a:ext uri="{FF2B5EF4-FFF2-40B4-BE49-F238E27FC236}">
                <a16:creationId xmlns:a16="http://schemas.microsoft.com/office/drawing/2014/main" id="{6F5695FE-2EB4-4276-B124-91CD29D4BA4F}"/>
              </a:ext>
            </a:extLst>
          </p:cNvPr>
          <p:cNvSpPr>
            <a:spLocks noChangeArrowheads="1"/>
          </p:cNvSpPr>
          <p:nvPr/>
        </p:nvSpPr>
        <p:spPr bwMode="auto">
          <a:xfrm>
            <a:off x="457200" y="399895"/>
            <a:ext cx="2224355" cy="486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nchor="ct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r>
              <a:rPr lang="es-ES_tradnl" altLang="es-PE" sz="2000" dirty="0">
                <a:solidFill>
                  <a:schemeClr val="bg1"/>
                </a:solidFill>
                <a:highlight>
                  <a:srgbClr val="008080"/>
                </a:highlight>
                <a:latin typeface="+mj-lt"/>
              </a:rPr>
              <a:t>C).- ROTACIÓN:</a:t>
            </a:r>
          </a:p>
        </p:txBody>
      </p:sp>
      <p:sp>
        <p:nvSpPr>
          <p:cNvPr id="8" name="Rectangle 2">
            <a:extLst>
              <a:ext uri="{FF2B5EF4-FFF2-40B4-BE49-F238E27FC236}">
                <a16:creationId xmlns:a16="http://schemas.microsoft.com/office/drawing/2014/main" id="{4C6F276E-8277-4D39-8C6C-F7929337CB44}"/>
              </a:ext>
            </a:extLst>
          </p:cNvPr>
          <p:cNvSpPr>
            <a:spLocks noChangeArrowheads="1"/>
          </p:cNvSpPr>
          <p:nvPr/>
        </p:nvSpPr>
        <p:spPr bwMode="auto">
          <a:xfrm>
            <a:off x="308806" y="3223219"/>
            <a:ext cx="11318417" cy="891581"/>
          </a:xfrm>
          <a:prstGeom prst="rect">
            <a:avLst/>
          </a:prstGeom>
          <a:ln>
            <a:noFill/>
          </a:ln>
        </p:spPr>
        <p:style>
          <a:lnRef idx="2">
            <a:schemeClr val="dk1"/>
          </a:lnRef>
          <a:fillRef idx="1">
            <a:schemeClr val="lt1"/>
          </a:fillRef>
          <a:effectRef idx="0">
            <a:schemeClr val="dk1"/>
          </a:effectRef>
          <a:fontRef idx="minor">
            <a:schemeClr val="dk1"/>
          </a:fontRef>
        </p:style>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C.2 : Con la finalidad de relacionar la performance de las perforadoras rotativas se hicieron estudios de campo, obteniéndose una formula de velocidad de penetración:</a:t>
            </a:r>
          </a:p>
        </p:txBody>
      </p:sp>
      <p:sp>
        <p:nvSpPr>
          <p:cNvPr id="9" name="Text Box 3">
            <a:extLst>
              <a:ext uri="{FF2B5EF4-FFF2-40B4-BE49-F238E27FC236}">
                <a16:creationId xmlns:a16="http://schemas.microsoft.com/office/drawing/2014/main" id="{D8A2EBED-1A05-4701-9448-619A5696B7C4}"/>
              </a:ext>
            </a:extLst>
          </p:cNvPr>
          <p:cNvSpPr txBox="1">
            <a:spLocks noChangeArrowheads="1"/>
          </p:cNvSpPr>
          <p:nvPr/>
        </p:nvSpPr>
        <p:spPr bwMode="auto">
          <a:xfrm>
            <a:off x="2297137" y="4213412"/>
            <a:ext cx="5206321" cy="400110"/>
          </a:xfrm>
          <a:prstGeom prst="rect">
            <a:avLst/>
          </a:prstGeom>
          <a:noFill/>
          <a:ln w="38100">
            <a:solidFill>
              <a:srgbClr val="009999"/>
            </a:solidFill>
          </a:ln>
          <a:effectLst/>
        </p:spPr>
        <p:txBody>
          <a:bodyPr wrap="square">
            <a:spAutoFit/>
          </a:bodyPr>
          <a:lstStyle>
            <a:defPPr>
              <a:defRPr lang="en-US"/>
            </a:defPPr>
            <a:lvl1pPr>
              <a:defRPr sz="2000" b="1">
                <a:solidFill>
                  <a:srgbClr val="FF6600"/>
                </a:solidFill>
              </a:defRPr>
            </a:lvl1pPr>
          </a:lstStyle>
          <a:p>
            <a:r>
              <a:rPr lang="es-MX" altLang="es-PE" dirty="0"/>
              <a:t> Pr  =     (61 - 28log10 Sc)w/F . RPM/300 </a:t>
            </a:r>
            <a:endParaRPr lang="es-ES_tradnl" altLang="es-PE" dirty="0">
              <a:sym typeface="Symbol" panose="05050102010706020507" pitchFamily="18" charset="2"/>
            </a:endParaRPr>
          </a:p>
        </p:txBody>
      </p:sp>
      <p:sp>
        <p:nvSpPr>
          <p:cNvPr id="10" name="Rectangle 2">
            <a:extLst>
              <a:ext uri="{FF2B5EF4-FFF2-40B4-BE49-F238E27FC236}">
                <a16:creationId xmlns:a16="http://schemas.microsoft.com/office/drawing/2014/main" id="{0ACD5420-06D8-4996-AE83-5C4E468DECDA}"/>
              </a:ext>
            </a:extLst>
          </p:cNvPr>
          <p:cNvSpPr>
            <a:spLocks noChangeArrowheads="1"/>
          </p:cNvSpPr>
          <p:nvPr/>
        </p:nvSpPr>
        <p:spPr bwMode="auto">
          <a:xfrm>
            <a:off x="477982" y="4697764"/>
            <a:ext cx="7772400" cy="1746840"/>
          </a:xfrm>
          <a:prstGeom prst="rect">
            <a:avLst/>
          </a:prstGeom>
          <a:ln>
            <a:noFill/>
          </a:ln>
        </p:spPr>
        <p:style>
          <a:lnRef idx="2">
            <a:schemeClr val="dk1"/>
          </a:lnRef>
          <a:fillRef idx="1">
            <a:schemeClr val="lt1"/>
          </a:fillRef>
          <a:effectRef idx="0">
            <a:schemeClr val="dk1"/>
          </a:effectRef>
          <a:fontRef idx="minor">
            <a:schemeClr val="dk1"/>
          </a:fontRef>
        </p:style>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Pr	= velocidad de penetración </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Sc	= esfuerzo de compresión uniaxial psi.</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w		= peso de la maquina </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a:t>
            </a:r>
            <a:r>
              <a:rPr lang="es-MX" altLang="es-PE" sz="1800" b="0" dirty="0">
                <a:latin typeface="Cascadia Code" panose="020B0609020000020004" pitchFamily="49" charset="0"/>
                <a:ea typeface="Cascadia Code" panose="020B0609020000020004" pitchFamily="49" charset="0"/>
                <a:cs typeface="Cascadia Code" panose="020B0609020000020004" pitchFamily="49" charset="0"/>
              </a:rPr>
              <a:t>F</a:t>
            </a: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 diámetro de la barra en pulgadas.</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RPM	= revoluciones por minuto del barreno.</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a:t>
            </a:r>
          </a:p>
        </p:txBody>
      </p:sp>
      <p:sp>
        <p:nvSpPr>
          <p:cNvPr id="11" name="Marcador de fecha 3">
            <a:extLst>
              <a:ext uri="{FF2B5EF4-FFF2-40B4-BE49-F238E27FC236}">
                <a16:creationId xmlns:a16="http://schemas.microsoft.com/office/drawing/2014/main" id="{81E56720-0A7F-4460-9AF9-725C2E834A42}"/>
              </a:ext>
            </a:extLst>
          </p:cNvPr>
          <p:cNvSpPr>
            <a:spLocks noGrp="1"/>
          </p:cNvSpPr>
          <p:nvPr>
            <p:ph type="dt" sz="half" idx="10"/>
          </p:nvPr>
        </p:nvSpPr>
        <p:spPr>
          <a:xfrm>
            <a:off x="7964424" y="6272784"/>
            <a:ext cx="3273552" cy="365125"/>
          </a:xfrm>
        </p:spPr>
        <p:txBody>
          <a:bodyPr/>
          <a:lstStyle/>
          <a:p>
            <a:fld id="{79AABA93-86CD-4E24-8B33-52D944264D9F}" type="datetime1">
              <a:rPr lang="es-PE" smtClean="0"/>
              <a:t>8/11/2023</a:t>
            </a:fld>
            <a:endParaRPr lang="es-PE"/>
          </a:p>
        </p:txBody>
      </p:sp>
      <p:sp>
        <p:nvSpPr>
          <p:cNvPr id="12" name="Marcador de número de diapositiva 2">
            <a:extLst>
              <a:ext uri="{FF2B5EF4-FFF2-40B4-BE49-F238E27FC236}">
                <a16:creationId xmlns:a16="http://schemas.microsoft.com/office/drawing/2014/main" id="{330B8AE6-6F40-4D0E-AFB0-14880158BF88}"/>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55</a:t>
            </a:fld>
            <a:endParaRPr lang="es-PE"/>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B4A208F0-8BD0-4963-A93E-86C3E2E0D581}"/>
              </a:ext>
            </a:extLst>
          </p:cNvPr>
          <p:cNvSpPr>
            <a:spLocks noChangeArrowheads="1"/>
          </p:cNvSpPr>
          <p:nvPr/>
        </p:nvSpPr>
        <p:spPr bwMode="auto">
          <a:xfrm>
            <a:off x="295834" y="886707"/>
            <a:ext cx="11438965" cy="2394376"/>
          </a:xfrm>
          <a:prstGeom prst="rect">
            <a:avLst/>
          </a:prstGeom>
          <a:ln>
            <a:noFill/>
          </a:ln>
        </p:spPr>
        <p:style>
          <a:lnRef idx="2">
            <a:schemeClr val="dk1"/>
          </a:lnRef>
          <a:fillRef idx="1">
            <a:schemeClr val="lt1"/>
          </a:fillRef>
          <a:effectRef idx="0">
            <a:schemeClr val="dk1"/>
          </a:effectRef>
          <a:fontRef idx="minor">
            <a:schemeClr val="dk1"/>
          </a:fontRef>
        </p:style>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C.3 : En la selección del tamaño de la perforadora rotativa se toma en cuenta las siguientes variables:</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 Profundidad del taladro.</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 Índice de perforabilidad de la roca.</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 </a:t>
            </a:r>
            <a:r>
              <a:rPr lang="es-ES_tradnl" altLang="es-PE" sz="1800" b="0" dirty="0" err="1">
                <a:latin typeface="Cascadia Code" panose="020B0609020000020004" pitchFamily="49" charset="0"/>
                <a:ea typeface="Cascadia Code" panose="020B0609020000020004" pitchFamily="49" charset="0"/>
                <a:cs typeface="Cascadia Code" panose="020B0609020000020004" pitchFamily="49" charset="0"/>
              </a:rPr>
              <a:t>Burden</a:t>
            </a:r>
            <a:endPar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endParaRP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 Espaciamiento.</a:t>
            </a:r>
          </a:p>
          <a:p>
            <a:pPr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 Inclinación y diámetro de los taladros a ser perforados.</a:t>
            </a:r>
          </a:p>
        </p:txBody>
      </p:sp>
      <p:sp>
        <p:nvSpPr>
          <p:cNvPr id="6" name="Rectangle 3">
            <a:extLst>
              <a:ext uri="{FF2B5EF4-FFF2-40B4-BE49-F238E27FC236}">
                <a16:creationId xmlns:a16="http://schemas.microsoft.com/office/drawing/2014/main" id="{0700E60A-936B-4450-B07B-8CCD06FDCDC1}"/>
              </a:ext>
            </a:extLst>
          </p:cNvPr>
          <p:cNvSpPr>
            <a:spLocks noChangeArrowheads="1"/>
          </p:cNvSpPr>
          <p:nvPr/>
        </p:nvSpPr>
        <p:spPr bwMode="auto">
          <a:xfrm>
            <a:off x="457200" y="399895"/>
            <a:ext cx="2049694" cy="486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nchor="ct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r>
              <a:rPr lang="es-ES_tradnl" altLang="es-PE" sz="2000" dirty="0">
                <a:solidFill>
                  <a:schemeClr val="bg1"/>
                </a:solidFill>
                <a:highlight>
                  <a:srgbClr val="008080"/>
                </a:highlight>
                <a:latin typeface="+mj-lt"/>
              </a:rPr>
              <a:t>C).- ROTACIÓN:</a:t>
            </a:r>
          </a:p>
        </p:txBody>
      </p:sp>
      <p:sp>
        <p:nvSpPr>
          <p:cNvPr id="7" name="Rectangle 2">
            <a:extLst>
              <a:ext uri="{FF2B5EF4-FFF2-40B4-BE49-F238E27FC236}">
                <a16:creationId xmlns:a16="http://schemas.microsoft.com/office/drawing/2014/main" id="{4BCEDCD2-7BD0-4321-829B-CEBD47D60631}"/>
              </a:ext>
            </a:extLst>
          </p:cNvPr>
          <p:cNvSpPr>
            <a:spLocks noChangeArrowheads="1"/>
          </p:cNvSpPr>
          <p:nvPr/>
        </p:nvSpPr>
        <p:spPr bwMode="auto">
          <a:xfrm>
            <a:off x="295834" y="3670249"/>
            <a:ext cx="11277600" cy="2134400"/>
          </a:xfrm>
          <a:prstGeom prst="rect">
            <a:avLst/>
          </a:prstGeom>
          <a:ln>
            <a:noFill/>
          </a:ln>
        </p:spPr>
        <p:style>
          <a:lnRef idx="2">
            <a:schemeClr val="dk1"/>
          </a:lnRef>
          <a:fillRef idx="1">
            <a:schemeClr val="lt1"/>
          </a:fillRef>
          <a:effectRef idx="0">
            <a:schemeClr val="dk1"/>
          </a:effectRef>
          <a:fontRef idx="minor">
            <a:schemeClr val="dk1"/>
          </a:fontRef>
        </p:style>
        <p:txBody>
          <a:bodyPr lIns="92075" tIns="46038" rIns="92075" bIns="46038"/>
          <a:lstStyle/>
          <a:p>
            <a:pPr marL="342900" indent="-342900" algn="just">
              <a:spcBef>
                <a:spcPct val="20000"/>
              </a:spcBef>
              <a:buClr>
                <a:schemeClr val="accent2"/>
              </a:buClr>
              <a:buSzPct val="80000"/>
              <a:buFont typeface="Wingdings" panose="05000000000000000000" pitchFamily="2" charset="2"/>
              <a:buNone/>
            </a:pPr>
            <a:r>
              <a:rPr kumimoji="1" lang="es-ES_tradnl" altLang="es-PE" dirty="0">
                <a:latin typeface="Cascadia Code" panose="020B0609020000020004" pitchFamily="49" charset="0"/>
                <a:ea typeface="Cascadia Code" panose="020B0609020000020004" pitchFamily="49" charset="0"/>
                <a:cs typeface="Cascadia Code" panose="020B0609020000020004" pitchFamily="49" charset="0"/>
              </a:rPr>
              <a:t> En la actualidad hay dos tipos de perforadoras a percusión:</a:t>
            </a:r>
          </a:p>
          <a:p>
            <a:pPr marL="342900" indent="-342900" algn="just">
              <a:spcBef>
                <a:spcPct val="20000"/>
              </a:spcBef>
              <a:buClr>
                <a:schemeClr val="accent2"/>
              </a:buClr>
              <a:buSzPct val="80000"/>
              <a:buFont typeface="Wingdings" panose="05000000000000000000" pitchFamily="2" charset="2"/>
              <a:buNone/>
            </a:pPr>
            <a:r>
              <a:rPr kumimoji="1" lang="es-ES_tradnl" altLang="es-PE" dirty="0">
                <a:latin typeface="Cascadia Code" panose="020B0609020000020004" pitchFamily="49" charset="0"/>
                <a:ea typeface="Cascadia Code" panose="020B0609020000020004" pitchFamily="49" charset="0"/>
                <a:cs typeface="Cascadia Code" panose="020B0609020000020004" pitchFamily="49" charset="0"/>
              </a:rPr>
              <a:t>	- 	PERFORADORA A PISTON: Ya no son muy usadas en la actualidad.</a:t>
            </a:r>
          </a:p>
          <a:p>
            <a:pPr marL="342900" indent="-342900" algn="just">
              <a:spcBef>
                <a:spcPct val="20000"/>
              </a:spcBef>
              <a:buClr>
                <a:schemeClr val="accent2"/>
              </a:buClr>
              <a:buSzPct val="80000"/>
              <a:buFont typeface="Wingdings" panose="05000000000000000000" pitchFamily="2" charset="2"/>
              <a:buNone/>
            </a:pPr>
            <a:r>
              <a:rPr kumimoji="1" lang="es-ES_tradnl" altLang="es-PE" dirty="0">
                <a:latin typeface="Cascadia Code" panose="020B0609020000020004" pitchFamily="49" charset="0"/>
                <a:ea typeface="Cascadia Code" panose="020B0609020000020004" pitchFamily="49" charset="0"/>
                <a:cs typeface="Cascadia Code" panose="020B0609020000020004" pitchFamily="49" charset="0"/>
              </a:rPr>
              <a:t>	-	PERFORADORA TIPO MARTILLO: Son las mas usadas perforadoras de Martillo o </a:t>
            </a:r>
            <a:r>
              <a:rPr kumimoji="1" lang="es-ES_tradnl" altLang="es-PE" dirty="0" err="1">
                <a:latin typeface="Cascadia Code" panose="020B0609020000020004" pitchFamily="49" charset="0"/>
                <a:ea typeface="Cascadia Code" panose="020B0609020000020004" pitchFamily="49" charset="0"/>
                <a:cs typeface="Cascadia Code" panose="020B0609020000020004" pitchFamily="49" charset="0"/>
              </a:rPr>
              <a:t>Hammer</a:t>
            </a:r>
            <a:r>
              <a:rPr kumimoji="1" lang="es-ES_tradnl" altLang="es-PE" dirty="0">
                <a:latin typeface="Cascadia Code" panose="020B0609020000020004" pitchFamily="49" charset="0"/>
                <a:ea typeface="Cascadia Code" panose="020B0609020000020004" pitchFamily="49" charset="0"/>
                <a:cs typeface="Cascadia Code" panose="020B0609020000020004" pitchFamily="49" charset="0"/>
              </a:rPr>
              <a:t> Drill: en esta perforadora el pistón o martillo oscila en un cilindro y golpea al barreno el cual logra penetrar dentro de la roca.</a:t>
            </a:r>
          </a:p>
          <a:p>
            <a:pPr marL="342900" indent="-342900" algn="just">
              <a:spcBef>
                <a:spcPct val="20000"/>
              </a:spcBef>
              <a:buClr>
                <a:schemeClr val="accent2"/>
              </a:buClr>
              <a:buSzPct val="80000"/>
              <a:buFont typeface="Wingdings" panose="05000000000000000000" pitchFamily="2" charset="2"/>
              <a:buNone/>
            </a:pPr>
            <a:r>
              <a:rPr kumimoji="1" lang="es-ES_tradnl" altLang="es-PE" dirty="0">
                <a:latin typeface="Cascadia Code" panose="020B0609020000020004" pitchFamily="49" charset="0"/>
                <a:ea typeface="Cascadia Code" panose="020B0609020000020004" pitchFamily="49" charset="0"/>
                <a:cs typeface="Cascadia Code" panose="020B0609020000020004" pitchFamily="49" charset="0"/>
              </a:rPr>
              <a:t>		Hay dos principios básicos de operación en la acción de </a:t>
            </a:r>
            <a:r>
              <a:rPr kumimoji="1" lang="es-ES_tradnl" altLang="es-PE" dirty="0" err="1">
                <a:latin typeface="Cascadia Code" panose="020B0609020000020004" pitchFamily="49" charset="0"/>
                <a:ea typeface="Cascadia Code" panose="020B0609020000020004" pitchFamily="49" charset="0"/>
                <a:cs typeface="Cascadia Code" panose="020B0609020000020004" pitchFamily="49" charset="0"/>
              </a:rPr>
              <a:t>perforacion</a:t>
            </a:r>
            <a:r>
              <a:rPr kumimoji="1" lang="es-ES_tradnl" altLang="es-PE" dirty="0">
                <a:latin typeface="Cascadia Code" panose="020B0609020000020004" pitchFamily="49" charset="0"/>
                <a:ea typeface="Cascadia Code" panose="020B0609020000020004" pitchFamily="49" charset="0"/>
                <a:cs typeface="Cascadia Code" panose="020B0609020000020004" pitchFamily="49" charset="0"/>
              </a:rPr>
              <a:t> mediante un martillo:</a:t>
            </a:r>
          </a:p>
        </p:txBody>
      </p:sp>
      <p:sp>
        <p:nvSpPr>
          <p:cNvPr id="8" name="Rectangle 3">
            <a:extLst>
              <a:ext uri="{FF2B5EF4-FFF2-40B4-BE49-F238E27FC236}">
                <a16:creationId xmlns:a16="http://schemas.microsoft.com/office/drawing/2014/main" id="{BDC63229-1475-404A-A1F0-79FA7AB5286A}"/>
              </a:ext>
            </a:extLst>
          </p:cNvPr>
          <p:cNvSpPr>
            <a:spLocks noChangeArrowheads="1"/>
          </p:cNvSpPr>
          <p:nvPr/>
        </p:nvSpPr>
        <p:spPr bwMode="auto">
          <a:xfrm>
            <a:off x="457200" y="3037677"/>
            <a:ext cx="5152490" cy="486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nchor="ct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r>
              <a:rPr lang="es-ES_tradnl" altLang="es-PE" sz="2000" dirty="0">
                <a:solidFill>
                  <a:schemeClr val="bg1"/>
                </a:solidFill>
                <a:highlight>
                  <a:srgbClr val="008080"/>
                </a:highlight>
                <a:latin typeface="+mj-lt"/>
              </a:rPr>
              <a:t>d).- PERFORADORA A PERCUSIÓN:</a:t>
            </a:r>
          </a:p>
        </p:txBody>
      </p:sp>
      <p:sp>
        <p:nvSpPr>
          <p:cNvPr id="10" name="CuadroTexto 9">
            <a:extLst>
              <a:ext uri="{FF2B5EF4-FFF2-40B4-BE49-F238E27FC236}">
                <a16:creationId xmlns:a16="http://schemas.microsoft.com/office/drawing/2014/main" id="{6F96D44F-965F-4FA7-B7C9-5D41FD21E387}"/>
              </a:ext>
            </a:extLst>
          </p:cNvPr>
          <p:cNvSpPr txBox="1"/>
          <p:nvPr/>
        </p:nvSpPr>
        <p:spPr>
          <a:xfrm>
            <a:off x="295834" y="5804649"/>
            <a:ext cx="9117107" cy="646331"/>
          </a:xfrm>
          <a:prstGeom prst="rect">
            <a:avLst/>
          </a:prstGeom>
          <a:noFill/>
        </p:spPr>
        <p:txBody>
          <a:bodyPr wrap="square">
            <a:spAutoFit/>
          </a:bodyPr>
          <a:lstStyle/>
          <a:p>
            <a:pPr algn="just">
              <a:buFont typeface="Wingdings" panose="05000000000000000000" pitchFamily="2" charset="2"/>
              <a:buNone/>
            </a:pPr>
            <a:r>
              <a:rPr lang="es-ES_tradnl" altLang="es-PE" sz="1800" dirty="0">
                <a:latin typeface="Cascadia Code" panose="020B0609020000020004" pitchFamily="49" charset="0"/>
                <a:ea typeface="Cascadia Code" panose="020B0609020000020004" pitchFamily="49" charset="0"/>
                <a:cs typeface="Cascadia Code" panose="020B0609020000020004" pitchFamily="49" charset="0"/>
              </a:rPr>
              <a:t>	a.- El principio que hace que el pistón oscile en le cilindro.</a:t>
            </a:r>
          </a:p>
          <a:p>
            <a:pPr algn="just">
              <a:buFont typeface="Wingdings" panose="05000000000000000000" pitchFamily="2" charset="2"/>
              <a:buNone/>
            </a:pPr>
            <a:r>
              <a:rPr lang="es-ES_tradnl" altLang="es-PE" sz="1800" dirty="0">
                <a:latin typeface="Cascadia Code" panose="020B0609020000020004" pitchFamily="49" charset="0"/>
                <a:ea typeface="Cascadia Code" panose="020B0609020000020004" pitchFamily="49" charset="0"/>
                <a:cs typeface="Cascadia Code" panose="020B0609020000020004" pitchFamily="49" charset="0"/>
              </a:rPr>
              <a:t>	b.- El principio que hace que el barreno y la broca roten.</a:t>
            </a:r>
          </a:p>
        </p:txBody>
      </p:sp>
      <p:sp>
        <p:nvSpPr>
          <p:cNvPr id="9" name="Marcador de fecha 3">
            <a:extLst>
              <a:ext uri="{FF2B5EF4-FFF2-40B4-BE49-F238E27FC236}">
                <a16:creationId xmlns:a16="http://schemas.microsoft.com/office/drawing/2014/main" id="{4E1B122D-F5FA-499A-98DE-1C7D7DBE3373}"/>
              </a:ext>
            </a:extLst>
          </p:cNvPr>
          <p:cNvSpPr>
            <a:spLocks noGrp="1"/>
          </p:cNvSpPr>
          <p:nvPr>
            <p:ph type="dt" sz="half" idx="10"/>
          </p:nvPr>
        </p:nvSpPr>
        <p:spPr>
          <a:xfrm>
            <a:off x="7964424" y="6272784"/>
            <a:ext cx="3273552" cy="365125"/>
          </a:xfrm>
        </p:spPr>
        <p:txBody>
          <a:bodyPr/>
          <a:lstStyle/>
          <a:p>
            <a:fld id="{79AABA93-86CD-4E24-8B33-52D944264D9F}" type="datetime1">
              <a:rPr lang="es-PE" smtClean="0"/>
              <a:t>8/11/2023</a:t>
            </a:fld>
            <a:endParaRPr lang="es-PE"/>
          </a:p>
        </p:txBody>
      </p:sp>
      <p:sp>
        <p:nvSpPr>
          <p:cNvPr id="11" name="Marcador de número de diapositiva 2">
            <a:extLst>
              <a:ext uri="{FF2B5EF4-FFF2-40B4-BE49-F238E27FC236}">
                <a16:creationId xmlns:a16="http://schemas.microsoft.com/office/drawing/2014/main" id="{18104121-33F1-4182-ADDA-A3CCF7580E8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56</a:t>
            </a:fld>
            <a:endParaRPr lang="es-PE"/>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9" name="Rectangle 20488">
            <a:extLst>
              <a:ext uri="{FF2B5EF4-FFF2-40B4-BE49-F238E27FC236}">
                <a16:creationId xmlns:a16="http://schemas.microsoft.com/office/drawing/2014/main" id="{C18B47EC-880C-488C-A09F-1082C7675D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0" y="0"/>
            <a:ext cx="1219285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91" name="Freeform 7">
            <a:extLst>
              <a:ext uri="{FF2B5EF4-FFF2-40B4-BE49-F238E27FC236}">
                <a16:creationId xmlns:a16="http://schemas.microsoft.com/office/drawing/2014/main" id="{44BF5144-F7BD-4540-9CFD-700A8426DA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0" y="1466224"/>
            <a:ext cx="5439902" cy="3925553"/>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3">
            <a:extLst>
              <a:ext uri="{FF2B5EF4-FFF2-40B4-BE49-F238E27FC236}">
                <a16:creationId xmlns:a16="http://schemas.microsoft.com/office/drawing/2014/main" id="{CC0816F3-2E95-4E16-93CB-1B9CEDDAAF8C}"/>
              </a:ext>
            </a:extLst>
          </p:cNvPr>
          <p:cNvSpPr>
            <a:spLocks noChangeArrowheads="1"/>
          </p:cNvSpPr>
          <p:nvPr/>
        </p:nvSpPr>
        <p:spPr bwMode="auto">
          <a:xfrm>
            <a:off x="483782" y="1950856"/>
            <a:ext cx="3261741" cy="295628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lIns="91440" tIns="45720" rIns="91440" bIns="45720" rtlCol="0" anchor="ctr">
            <a:normAutofit/>
          </a:bodyP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pPr>
              <a:lnSpc>
                <a:spcPct val="90000"/>
              </a:lnSpc>
              <a:spcBef>
                <a:spcPct val="0"/>
              </a:spcBef>
              <a:spcAft>
                <a:spcPts val="600"/>
              </a:spcAft>
            </a:pPr>
            <a:r>
              <a:rPr lang="en-US" altLang="es-PE" sz="3600" kern="1200" dirty="0">
                <a:solidFill>
                  <a:srgbClr val="FFFFFF"/>
                </a:solidFill>
                <a:highlight>
                  <a:srgbClr val="008080"/>
                </a:highlight>
                <a:latin typeface="+mj-lt"/>
                <a:ea typeface="+mj-ea"/>
                <a:cs typeface="+mj-cs"/>
              </a:rPr>
              <a:t>d).- PERFORADORA A PERCUSIÓN:</a:t>
            </a:r>
          </a:p>
        </p:txBody>
      </p:sp>
      <p:sp>
        <p:nvSpPr>
          <p:cNvPr id="20484" name="Rectangle 4">
            <a:extLst>
              <a:ext uri="{FF2B5EF4-FFF2-40B4-BE49-F238E27FC236}">
                <a16:creationId xmlns:a16="http://schemas.microsoft.com/office/drawing/2014/main" id="{00EF747A-ED0C-4BE7-9F39-3E6EBE65AF3F}"/>
              </a:ext>
            </a:extLst>
          </p:cNvPr>
          <p:cNvSpPr>
            <a:spLocks noChangeArrowheads="1"/>
          </p:cNvSpPr>
          <p:nvPr/>
        </p:nvSpPr>
        <p:spPr bwMode="auto">
          <a:xfrm>
            <a:off x="6081713" y="641350"/>
            <a:ext cx="5465763" cy="2116138"/>
          </a:xfrm>
          <a:prstGeom prst="rect">
            <a:avLst/>
          </a:prstGeom>
          <a:ln>
            <a:noFill/>
          </a:ln>
        </p:spPr>
        <p:style>
          <a:lnRef idx="2">
            <a:schemeClr val="dk1"/>
          </a:lnRef>
          <a:fillRef idx="1">
            <a:schemeClr val="lt1"/>
          </a:fillRef>
          <a:effectRef idx="0">
            <a:schemeClr val="dk1"/>
          </a:effectRef>
          <a:fontRef idx="minor">
            <a:schemeClr val="dk1"/>
          </a:fontRef>
        </p:style>
        <p:txBody>
          <a:bodyPr wrap="square" lIns="92075" tIns="46038" rIns="92075" bIns="46038" anchor="t">
            <a:normAutofit/>
          </a:bodyPr>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marL="0" indent="0" algn="just">
              <a:lnSpc>
                <a:spcPct val="90000"/>
              </a:lnSpc>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Las perforadoras a percusión tipo martillo que se usan en la actualidad son rotados automáticamente.</a:t>
            </a:r>
            <a:endParaRPr lang="es-ES_tradnl" altLang="es-PE" sz="1800" b="0">
              <a:latin typeface="Cascadia Code" panose="020B0609020000020004" pitchFamily="49" charset="0"/>
              <a:ea typeface="Cascadia Code" panose="020B0609020000020004" pitchFamily="49" charset="0"/>
              <a:cs typeface="Cascadia Code" panose="020B0609020000020004" pitchFamily="49" charset="0"/>
            </a:endParaRPr>
          </a:p>
          <a:p>
            <a:pPr marL="0" indent="0" algn="just">
              <a:lnSpc>
                <a:spcPct val="90000"/>
              </a:lnSpc>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 JACK HAMMER</a:t>
            </a:r>
            <a:endParaRPr lang="es-ES_tradnl" altLang="es-PE" sz="1800" b="0">
              <a:latin typeface="Cascadia Code" panose="020B0609020000020004" pitchFamily="49" charset="0"/>
              <a:ea typeface="Cascadia Code" panose="020B0609020000020004" pitchFamily="49" charset="0"/>
              <a:cs typeface="Cascadia Code" panose="020B0609020000020004" pitchFamily="49" charset="0"/>
            </a:endParaRPr>
          </a:p>
          <a:p>
            <a:pPr marL="0" indent="0" algn="just">
              <a:lnSpc>
                <a:spcPct val="90000"/>
              </a:lnSpc>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	  - DRIFFTER</a:t>
            </a:r>
            <a:endParaRPr lang="es-ES_tradnl" altLang="es-PE" sz="1800" b="0">
              <a:latin typeface="Cascadia Code" panose="020B0609020000020004" pitchFamily="49" charset="0"/>
              <a:ea typeface="Cascadia Code" panose="020B0609020000020004" pitchFamily="49" charset="0"/>
              <a:cs typeface="Cascadia Code" panose="020B0609020000020004" pitchFamily="49" charset="0"/>
            </a:endParaRPr>
          </a:p>
          <a:p>
            <a:pPr marL="0" indent="0" algn="just">
              <a:lnSpc>
                <a:spcPct val="90000"/>
              </a:lnSpc>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Todas son usadas en minería subterránea y pueden ser usadas para perforar con Agua o sin ella.</a:t>
            </a:r>
            <a:endParaRPr lang="es-ES_tradnl" altLang="es-PE" sz="1800" b="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7" name="Rectangle 1028">
            <a:extLst>
              <a:ext uri="{FF2B5EF4-FFF2-40B4-BE49-F238E27FC236}">
                <a16:creationId xmlns:a16="http://schemas.microsoft.com/office/drawing/2014/main" id="{7C850955-A803-47DE-BBAB-B5AC8FD0B0A2}"/>
              </a:ext>
            </a:extLst>
          </p:cNvPr>
          <p:cNvSpPr>
            <a:spLocks noChangeArrowheads="1"/>
          </p:cNvSpPr>
          <p:nvPr/>
        </p:nvSpPr>
        <p:spPr bwMode="auto">
          <a:xfrm>
            <a:off x="6081713" y="2827338"/>
            <a:ext cx="5465763" cy="3389313"/>
          </a:xfrm>
          <a:prstGeom prst="rect">
            <a:avLst/>
          </a:prstGeom>
          <a:ln>
            <a:noFill/>
            <a:headEnd/>
            <a:tailEnd/>
          </a:ln>
        </p:spPr>
        <p:style>
          <a:lnRef idx="2">
            <a:schemeClr val="dk1"/>
          </a:lnRef>
          <a:fillRef idx="1">
            <a:schemeClr val="lt1"/>
          </a:fillRef>
          <a:effectRef idx="0">
            <a:schemeClr val="dk1"/>
          </a:effectRef>
          <a:fontRef idx="minor">
            <a:schemeClr val="dk1"/>
          </a:fontRef>
        </p:style>
        <p:txBody>
          <a:bodyPr wrap="square" lIns="92075" tIns="46038" rIns="92075" bIns="46038" anchor="t">
            <a:normAutofit/>
          </a:bodyPr>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algn="just">
              <a:lnSpc>
                <a:spcPct val="90000"/>
              </a:lnSpc>
              <a:buFont typeface="Wingdings" panose="05000000000000000000" pitchFamily="2" charset="2"/>
              <a:buNone/>
            </a:pPr>
            <a:r>
              <a:rPr lang="es-ES_tradnl" altLang="es-PE" sz="2000" b="0">
                <a:latin typeface="Cascadia Code" panose="020B0609020000020004" pitchFamily="49" charset="0"/>
                <a:ea typeface="Cascadia Code" panose="020B0609020000020004" pitchFamily="49" charset="0"/>
                <a:cs typeface="Cascadia Code" panose="020B0609020000020004" pitchFamily="49" charset="0"/>
              </a:rPr>
              <a:t> 	EL AIRE: Comprimido es prácticamente la fuente de energía universal usada por todas las perforadoras a percusión.</a:t>
            </a:r>
          </a:p>
          <a:p>
            <a:pPr algn="just">
              <a:lnSpc>
                <a:spcPct val="90000"/>
              </a:lnSpc>
              <a:buFont typeface="Wingdings" panose="05000000000000000000" pitchFamily="2" charset="2"/>
              <a:buNone/>
            </a:pPr>
            <a:r>
              <a:rPr lang="es-ES_tradnl" altLang="es-PE" sz="2000" b="0">
                <a:latin typeface="Cascadia Code" panose="020B0609020000020004" pitchFamily="49" charset="0"/>
                <a:ea typeface="Cascadia Code" panose="020B0609020000020004" pitchFamily="49" charset="0"/>
                <a:cs typeface="Cascadia Code" panose="020B0609020000020004" pitchFamily="49" charset="0"/>
              </a:rPr>
              <a:t>	</a:t>
            </a:r>
          </a:p>
          <a:p>
            <a:pPr algn="just">
              <a:lnSpc>
                <a:spcPct val="90000"/>
              </a:lnSpc>
              <a:buFont typeface="Wingdings" panose="05000000000000000000" pitchFamily="2" charset="2"/>
              <a:buNone/>
            </a:pPr>
            <a:r>
              <a:rPr lang="es-ES_tradnl" altLang="es-PE" sz="2000" b="0">
                <a:latin typeface="Cascadia Code" panose="020B0609020000020004" pitchFamily="49" charset="0"/>
                <a:ea typeface="Cascadia Code" panose="020B0609020000020004" pitchFamily="49" charset="0"/>
                <a:cs typeface="Cascadia Code" panose="020B0609020000020004" pitchFamily="49" charset="0"/>
              </a:rPr>
              <a:t>	PERFORACION:</a:t>
            </a:r>
          </a:p>
          <a:p>
            <a:pPr algn="just">
              <a:lnSpc>
                <a:spcPct val="90000"/>
              </a:lnSpc>
              <a:buFont typeface="Wingdings" panose="05000000000000000000" pitchFamily="2" charset="2"/>
              <a:buNone/>
            </a:pPr>
            <a:r>
              <a:rPr lang="es-ES_tradnl" altLang="es-PE" sz="2000" b="0">
                <a:latin typeface="Cascadia Code" panose="020B0609020000020004" pitchFamily="49" charset="0"/>
                <a:ea typeface="Cascadia Code" panose="020B0609020000020004" pitchFamily="49" charset="0"/>
                <a:cs typeface="Cascadia Code" panose="020B0609020000020004" pitchFamily="49" charset="0"/>
              </a:rPr>
              <a:t>	- Debe ser lo mas precisa, es decir debe cumplir la geometría de diseño, es decir la distancia de los </a:t>
            </a:r>
            <a:r>
              <a:rPr lang="es-ES_tradnl" altLang="es-PE" sz="2000" b="0" err="1">
                <a:latin typeface="Cascadia Code" panose="020B0609020000020004" pitchFamily="49" charset="0"/>
                <a:ea typeface="Cascadia Code" panose="020B0609020000020004" pitchFamily="49" charset="0"/>
                <a:cs typeface="Cascadia Code" panose="020B0609020000020004" pitchFamily="49" charset="0"/>
              </a:rPr>
              <a:t>Burden</a:t>
            </a:r>
            <a:r>
              <a:rPr lang="es-ES_tradnl" altLang="es-PE" sz="2000" b="0">
                <a:latin typeface="Cascadia Code" panose="020B0609020000020004" pitchFamily="49" charset="0"/>
                <a:ea typeface="Cascadia Code" panose="020B0609020000020004" pitchFamily="49" charset="0"/>
                <a:cs typeface="Cascadia Code" panose="020B0609020000020004" pitchFamily="49" charset="0"/>
              </a:rPr>
              <a:t> y de los espaciamientos.</a:t>
            </a:r>
          </a:p>
          <a:p>
            <a:pPr algn="just">
              <a:lnSpc>
                <a:spcPct val="90000"/>
              </a:lnSpc>
              <a:buFont typeface="Wingdings" panose="05000000000000000000" pitchFamily="2" charset="2"/>
              <a:buNone/>
            </a:pPr>
            <a:r>
              <a:rPr lang="es-ES_tradnl" altLang="es-PE" sz="2000" b="0">
                <a:latin typeface="Cascadia Code" panose="020B0609020000020004" pitchFamily="49" charset="0"/>
                <a:ea typeface="Cascadia Code" panose="020B0609020000020004" pitchFamily="49" charset="0"/>
                <a:cs typeface="Cascadia Code" panose="020B0609020000020004" pitchFamily="49" charset="0"/>
              </a:rPr>
              <a:t>	-  Cualquier desviación en la perforación significa un mal rendimiento en la voladura.</a:t>
            </a:r>
          </a:p>
          <a:p>
            <a:pPr algn="just">
              <a:lnSpc>
                <a:spcPct val="90000"/>
              </a:lnSpc>
              <a:buFont typeface="Wingdings" panose="05000000000000000000" pitchFamily="2" charset="2"/>
              <a:buNone/>
            </a:pPr>
            <a:endParaRPr lang="es-ES_tradnl" altLang="es-PE" sz="2000" b="0">
              <a:latin typeface="Cascadia Code" panose="020B0609020000020004" pitchFamily="49" charset="0"/>
              <a:ea typeface="Cascadia Code" panose="020B0609020000020004" pitchFamily="49" charset="0"/>
              <a:cs typeface="Cascadia Code" panose="020B0609020000020004" pitchFamily="49" charset="0"/>
            </a:endParaRPr>
          </a:p>
        </p:txBody>
      </p:sp>
      <p:sp>
        <p:nvSpPr>
          <p:cNvPr id="8" name="Marcador de fecha 3">
            <a:extLst>
              <a:ext uri="{FF2B5EF4-FFF2-40B4-BE49-F238E27FC236}">
                <a16:creationId xmlns:a16="http://schemas.microsoft.com/office/drawing/2014/main" id="{A750562B-860B-4EB2-8DBB-4D4AB906B2B0}"/>
              </a:ext>
            </a:extLst>
          </p:cNvPr>
          <p:cNvSpPr>
            <a:spLocks noGrp="1"/>
          </p:cNvSpPr>
          <p:nvPr>
            <p:ph type="dt" sz="half" idx="10"/>
          </p:nvPr>
        </p:nvSpPr>
        <p:spPr>
          <a:xfrm>
            <a:off x="8842248" y="6356350"/>
            <a:ext cx="1997202" cy="365125"/>
          </a:xfrm>
        </p:spPr>
        <p:txBody>
          <a:bodyPr vert="horz" lIns="91440" tIns="45720" rIns="91440" bIns="45720" rtlCol="0" anchor="ctr">
            <a:normAutofit/>
          </a:bodyPr>
          <a:lstStyle/>
          <a:p>
            <a:pPr algn="r">
              <a:spcAft>
                <a:spcPts val="600"/>
              </a:spcAft>
            </a:pPr>
            <a:fld id="{79AABA93-86CD-4E24-8B33-52D944264D9F}" type="datetime1">
              <a:rPr lang="en-US">
                <a:solidFill>
                  <a:srgbClr val="000000">
                    <a:alpha val="80000"/>
                  </a:srgbClr>
                </a:solidFill>
              </a:rPr>
              <a:pPr algn="r">
                <a:spcAft>
                  <a:spcPts val="600"/>
                </a:spcAft>
              </a:pPr>
              <a:t>11/8/2023</a:t>
            </a:fld>
            <a:endParaRPr lang="en-US">
              <a:solidFill>
                <a:srgbClr val="000000">
                  <a:alpha val="80000"/>
                </a:srgbClr>
              </a:solidFill>
            </a:endParaRPr>
          </a:p>
        </p:txBody>
      </p:sp>
      <p:sp>
        <p:nvSpPr>
          <p:cNvPr id="9" name="Marcador de número de diapositiva 2">
            <a:extLst>
              <a:ext uri="{FF2B5EF4-FFF2-40B4-BE49-F238E27FC236}">
                <a16:creationId xmlns:a16="http://schemas.microsoft.com/office/drawing/2014/main" id="{4DFD2499-25A6-4936-AB5C-8D6C91D2FC75}"/>
              </a:ext>
            </a:extLst>
          </p:cNvPr>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spcAft>
                <a:spcPts val="600"/>
              </a:spcAft>
            </a:pPr>
            <a:fld id="{5981010B-86DA-4ADF-9F27-44166A92FBA2}" type="slidenum">
              <a:rPr lang="en-US">
                <a:solidFill>
                  <a:srgbClr val="000000">
                    <a:alpha val="80000"/>
                  </a:srgbClr>
                </a:solidFill>
              </a:rPr>
              <a:pPr>
                <a:spcAft>
                  <a:spcPts val="600"/>
                </a:spcAft>
              </a:pPr>
              <a:t>57</a:t>
            </a:fld>
            <a:endParaRPr lang="en-US">
              <a:solidFill>
                <a:srgbClr val="000000">
                  <a:alpha val="80000"/>
                </a:srgbClr>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BD4E53B3-58F1-463D-B466-9B518FC6D7EA}"/>
              </a:ext>
            </a:extLst>
          </p:cNvPr>
          <p:cNvSpPr>
            <a:spLocks noChangeArrowheads="1"/>
          </p:cNvSpPr>
          <p:nvPr/>
        </p:nvSpPr>
        <p:spPr bwMode="auto">
          <a:xfrm>
            <a:off x="457200" y="949376"/>
            <a:ext cx="11026588" cy="892175"/>
          </a:xfrm>
          <a:prstGeom prst="rect">
            <a:avLst/>
          </a:prstGeom>
          <a:ln>
            <a:noFill/>
          </a:ln>
        </p:spPr>
        <p:style>
          <a:lnRef idx="2">
            <a:schemeClr val="dk1"/>
          </a:lnRef>
          <a:fillRef idx="1">
            <a:schemeClr val="lt1"/>
          </a:fillRef>
          <a:effectRef idx="0">
            <a:schemeClr val="dk1"/>
          </a:effectRef>
          <a:fontRef idx="minor">
            <a:schemeClr val="dk1"/>
          </a:fontRef>
        </p:style>
        <p:txBody>
          <a:bodyPr lIns="92075" tIns="46038" rIns="92075" bIns="46038"/>
          <a:lstStyle>
            <a:lvl1pPr marL="342900" indent="-342900">
              <a:spcBef>
                <a:spcPct val="20000"/>
              </a:spcBef>
              <a:buClr>
                <a:schemeClr val="accent2"/>
              </a:buClr>
              <a:buSzPct val="80000"/>
              <a:buFont typeface="Wingdings" panose="05000000000000000000" pitchFamily="2" charset="2"/>
              <a:buChar char="l"/>
              <a:defRPr kumimoji="1" sz="3200" b="1">
                <a:solidFill>
                  <a:schemeClr val="tx1"/>
                </a:solidFill>
                <a:latin typeface="Arial" panose="020B0604020202020204" pitchFamily="34" charset="0"/>
              </a:defRPr>
            </a:lvl1pPr>
            <a:lvl2pPr marL="742950" indent="-285750">
              <a:spcBef>
                <a:spcPct val="20000"/>
              </a:spcBef>
              <a:buChar char="–"/>
              <a:defRPr kumimoji="1" sz="2800" b="1">
                <a:solidFill>
                  <a:schemeClr val="tx1"/>
                </a:solidFill>
                <a:latin typeface="Arial" panose="020B0604020202020204" pitchFamily="34" charset="0"/>
              </a:defRPr>
            </a:lvl2pPr>
            <a:lvl3pPr marL="1143000" indent="-228600">
              <a:spcBef>
                <a:spcPct val="20000"/>
              </a:spcBef>
              <a:buClr>
                <a:schemeClr val="accent2"/>
              </a:buClr>
              <a:buChar char="•"/>
              <a:defRPr kumimoji="1" sz="2400" b="1">
                <a:solidFill>
                  <a:schemeClr val="tx1"/>
                </a:solidFill>
                <a:latin typeface="Arial" panose="020B0604020202020204" pitchFamily="34" charset="0"/>
              </a:defRPr>
            </a:lvl3pPr>
            <a:lvl4pPr marL="1600200" indent="-228600">
              <a:spcBef>
                <a:spcPct val="20000"/>
              </a:spcBef>
              <a:buChar char="–"/>
              <a:defRPr kumimoji="1" sz="2000" b="1">
                <a:solidFill>
                  <a:schemeClr val="tx1"/>
                </a:solidFill>
                <a:latin typeface="Arial" panose="020B0604020202020204" pitchFamily="34" charset="0"/>
              </a:defRPr>
            </a:lvl4pPr>
            <a:lvl5pPr marL="2057400" indent="-228600">
              <a:spcBef>
                <a:spcPct val="20000"/>
              </a:spcBef>
              <a:buClr>
                <a:schemeClr val="accent2"/>
              </a:buClr>
              <a:buChar char="•"/>
              <a:defRPr kumimoji="1" sz="2000" b="1">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2"/>
              </a:buClr>
              <a:buChar char="•"/>
              <a:defRPr kumimoji="1" sz="2000" b="1">
                <a:solidFill>
                  <a:schemeClr val="tx1"/>
                </a:solidFill>
                <a:latin typeface="Arial" panose="020B0604020202020204" pitchFamily="34" charset="0"/>
              </a:defRPr>
            </a:lvl9pPr>
          </a:lstStyle>
          <a:p>
            <a:pPr marL="0" indent="0" algn="just">
              <a:buFont typeface="Wingdings" panose="05000000000000000000" pitchFamily="2" charset="2"/>
              <a:buNone/>
            </a:pPr>
            <a:r>
              <a:rPr lang="es-ES_tradnl" altLang="es-PE" sz="1800" b="0" dirty="0">
                <a:latin typeface="Cascadia Code" panose="020B0609020000020004" pitchFamily="49" charset="0"/>
                <a:ea typeface="Cascadia Code" panose="020B0609020000020004" pitchFamily="49" charset="0"/>
                <a:cs typeface="Cascadia Code" panose="020B0609020000020004" pitchFamily="49" charset="0"/>
              </a:rPr>
              <a:t>El control sobre la angulación y paralelismo de las barras de perforación debe ser muy minucioso. </a:t>
            </a:r>
          </a:p>
        </p:txBody>
      </p:sp>
      <p:sp>
        <p:nvSpPr>
          <p:cNvPr id="17" name="Rectangle 3">
            <a:extLst>
              <a:ext uri="{FF2B5EF4-FFF2-40B4-BE49-F238E27FC236}">
                <a16:creationId xmlns:a16="http://schemas.microsoft.com/office/drawing/2014/main" id="{E1E8BD82-463B-4346-9EBC-C34EE811B911}"/>
              </a:ext>
            </a:extLst>
          </p:cNvPr>
          <p:cNvSpPr>
            <a:spLocks noChangeArrowheads="1"/>
          </p:cNvSpPr>
          <p:nvPr/>
        </p:nvSpPr>
        <p:spPr bwMode="auto">
          <a:xfrm>
            <a:off x="457200" y="462565"/>
            <a:ext cx="4155897" cy="4868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nchor="ct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r>
              <a:rPr lang="es-ES_tradnl" altLang="es-PE" sz="2000" dirty="0">
                <a:solidFill>
                  <a:schemeClr val="bg1"/>
                </a:solidFill>
                <a:highlight>
                  <a:srgbClr val="008080"/>
                </a:highlight>
                <a:latin typeface="+mj-lt"/>
              </a:rPr>
              <a:t>d).- PERFORADORA A PERCUSIÓN:</a:t>
            </a:r>
          </a:p>
        </p:txBody>
      </p:sp>
      <p:pic>
        <p:nvPicPr>
          <p:cNvPr id="4" name="Imagen 3">
            <a:extLst>
              <a:ext uri="{FF2B5EF4-FFF2-40B4-BE49-F238E27FC236}">
                <a16:creationId xmlns:a16="http://schemas.microsoft.com/office/drawing/2014/main" id="{450FA8BE-A5A1-4C33-8A29-AC52CD774070}"/>
              </a:ext>
            </a:extLst>
          </p:cNvPr>
          <p:cNvPicPr>
            <a:picLocks noChangeAspect="1"/>
          </p:cNvPicPr>
          <p:nvPr/>
        </p:nvPicPr>
        <p:blipFill>
          <a:blip r:embed="rId2"/>
          <a:stretch>
            <a:fillRect/>
          </a:stretch>
        </p:blipFill>
        <p:spPr>
          <a:xfrm>
            <a:off x="543042" y="1603704"/>
            <a:ext cx="10694072" cy="5071416"/>
          </a:xfrm>
          <a:prstGeom prst="rect">
            <a:avLst/>
          </a:prstGeom>
        </p:spPr>
      </p:pic>
      <p:sp>
        <p:nvSpPr>
          <p:cNvPr id="6" name="Marcador de fecha 3">
            <a:extLst>
              <a:ext uri="{FF2B5EF4-FFF2-40B4-BE49-F238E27FC236}">
                <a16:creationId xmlns:a16="http://schemas.microsoft.com/office/drawing/2014/main" id="{B6190674-C32C-47D0-9A68-CF74C99079F9}"/>
              </a:ext>
            </a:extLst>
          </p:cNvPr>
          <p:cNvSpPr>
            <a:spLocks noGrp="1"/>
          </p:cNvSpPr>
          <p:nvPr>
            <p:ph type="dt" sz="half" idx="10"/>
          </p:nvPr>
        </p:nvSpPr>
        <p:spPr>
          <a:xfrm>
            <a:off x="7964424" y="6272784"/>
            <a:ext cx="3273552" cy="365125"/>
          </a:xfrm>
        </p:spPr>
        <p:txBody>
          <a:bodyPr/>
          <a:lstStyle/>
          <a:p>
            <a:fld id="{79AABA93-86CD-4E24-8B33-52D944264D9F}" type="datetime1">
              <a:rPr lang="es-PE" smtClean="0"/>
              <a:t>8/11/2023</a:t>
            </a:fld>
            <a:endParaRPr lang="es-PE"/>
          </a:p>
        </p:txBody>
      </p:sp>
      <p:sp>
        <p:nvSpPr>
          <p:cNvPr id="7" name="Marcador de número de diapositiva 2">
            <a:extLst>
              <a:ext uri="{FF2B5EF4-FFF2-40B4-BE49-F238E27FC236}">
                <a16:creationId xmlns:a16="http://schemas.microsoft.com/office/drawing/2014/main" id="{C085DD47-3CD1-48E7-9233-6B4B523EC644}"/>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58</a:t>
            </a:fld>
            <a:endParaRPr lang="es-PE"/>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3">
            <a:extLst>
              <a:ext uri="{FF2B5EF4-FFF2-40B4-BE49-F238E27FC236}">
                <a16:creationId xmlns:a16="http://schemas.microsoft.com/office/drawing/2014/main" id="{E1E8BD82-463B-4346-9EBC-C34EE811B911}"/>
              </a:ext>
            </a:extLst>
          </p:cNvPr>
          <p:cNvSpPr>
            <a:spLocks noChangeArrowheads="1"/>
          </p:cNvSpPr>
          <p:nvPr/>
        </p:nvSpPr>
        <p:spPr bwMode="auto">
          <a:xfrm>
            <a:off x="645064" y="525982"/>
            <a:ext cx="4282983" cy="1200361"/>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lIns="91440" tIns="45720" rIns="91440" bIns="45720" rtlCol="0" anchor="b">
            <a:normAutofit/>
          </a:bodyP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pPr>
              <a:lnSpc>
                <a:spcPct val="90000"/>
              </a:lnSpc>
              <a:spcBef>
                <a:spcPct val="0"/>
              </a:spcBef>
              <a:spcAft>
                <a:spcPts val="600"/>
              </a:spcAft>
            </a:pPr>
            <a:r>
              <a:rPr lang="en-US" altLang="es-PE" sz="3600" kern="1200">
                <a:solidFill>
                  <a:schemeClr val="tx1"/>
                </a:solidFill>
                <a:highlight>
                  <a:srgbClr val="008080"/>
                </a:highlight>
                <a:latin typeface="+mj-lt"/>
                <a:ea typeface="+mj-ea"/>
                <a:cs typeface="+mj-cs"/>
              </a:rPr>
              <a:t>PERFORACIÓN SECUNDARIA</a:t>
            </a:r>
          </a:p>
        </p:txBody>
      </p:sp>
      <p:sp>
        <p:nvSpPr>
          <p:cNvPr id="24" name="Rectangle 2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8ACCD7A-4183-4A07-990A-8ED0BF54D095}"/>
              </a:ext>
            </a:extLst>
          </p:cNvPr>
          <p:cNvSpPr>
            <a:spLocks noChangeArrowheads="1"/>
          </p:cNvSpPr>
          <p:nvPr/>
        </p:nvSpPr>
        <p:spPr bwMode="auto">
          <a:xfrm>
            <a:off x="645066" y="2031101"/>
            <a:ext cx="4282984" cy="351194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s-PE" sz="1500" b="0" i="0" u="none" strike="noStrike" cap="none" normalizeH="0" baseline="0">
                <a:ln>
                  <a:noFill/>
                </a:ln>
                <a:effectLst/>
              </a:rPr>
              <a:t>Se origina estos tipos de perforación cuando después de la voladura por mala fragmentación debido  a  deficiencias  en los disparos, también se origina  por efectos  de fisuras naturales de la roca, estos tipos de perforación es peligrosa y cara, suele  traer retrasos en el trabajo. Se debe proyectar la perforación y la voladura  considerando todos los aspectos  que ayuden a prevenir  o limitarla, observando las condiciones del terreno.</a:t>
            </a:r>
          </a:p>
          <a:p>
            <a:pPr marL="0" marR="0" lvl="0" indent="-228600" fontAlgn="base">
              <a:lnSpc>
                <a:spcPct val="90000"/>
              </a:lnSpc>
              <a:spcBef>
                <a:spcPct val="0"/>
              </a:spcBef>
              <a:spcAft>
                <a:spcPts val="600"/>
              </a:spcAft>
              <a:buClrTx/>
              <a:buSzTx/>
              <a:buFont typeface="Arial" panose="020B0604020202020204" pitchFamily="34" charset="0"/>
              <a:buChar char="•"/>
              <a:tabLst/>
            </a:pPr>
            <a:r>
              <a:rPr kumimoji="0" lang="en-US" altLang="es-PE" sz="1500" b="0" i="0" u="none" strike="noStrike" cap="none" normalizeH="0" baseline="0">
                <a:ln>
                  <a:noFill/>
                </a:ln>
                <a:effectLst/>
              </a:rPr>
              <a:t>La eliminación de estos bancos es mediante perforaciones cortas de 2 a 4 pies llamados </a:t>
            </a:r>
            <a:r>
              <a:rPr kumimoji="0" lang="en-US" altLang="es-PE" sz="1500" b="1" i="0" u="none" strike="noStrike" cap="none" normalizeH="0" baseline="0">
                <a:ln>
                  <a:noFill/>
                </a:ln>
                <a:effectLst/>
              </a:rPr>
              <a:t>“Cachorros</a:t>
            </a:r>
            <a:r>
              <a:rPr kumimoji="0" lang="en-US" altLang="es-PE" sz="1500" b="0" i="0" u="none" strike="noStrike" cap="none" normalizeH="0" baseline="0">
                <a:ln>
                  <a:noFill/>
                </a:ln>
                <a:effectLst/>
              </a:rPr>
              <a:t>”, para depositar el explosivo, de otro modo se elimina colocando explosivos en la superficie de falla, llamado </a:t>
            </a:r>
            <a:r>
              <a:rPr kumimoji="0" lang="en-US" altLang="es-PE" sz="1500" b="1" i="0" u="none" strike="noStrike" cap="none" normalizeH="0" baseline="0">
                <a:ln>
                  <a:noFill/>
                </a:ln>
                <a:effectLst/>
              </a:rPr>
              <a:t>“Plasta</a:t>
            </a:r>
            <a:r>
              <a:rPr kumimoji="0" lang="en-US" altLang="es-PE" sz="1500" b="0" i="0" u="none" strike="noStrike" cap="none" normalizeH="0" baseline="0">
                <a:ln>
                  <a:noFill/>
                </a:ln>
                <a:effectLst/>
              </a:rPr>
              <a:t>” esto dependerá del tamaño del banco.</a:t>
            </a:r>
          </a:p>
        </p:txBody>
      </p:sp>
      <p:sp>
        <p:nvSpPr>
          <p:cNvPr id="26" name="Rectangle 2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a:extLst>
              <a:ext uri="{FF2B5EF4-FFF2-40B4-BE49-F238E27FC236}">
                <a16:creationId xmlns:a16="http://schemas.microsoft.com/office/drawing/2014/main" id="{ECB048FB-4FAA-461B-834C-9DD475D9065B}"/>
              </a:ext>
            </a:extLst>
          </p:cNvPr>
          <p:cNvPicPr>
            <a:picLocks noChangeAspect="1"/>
          </p:cNvPicPr>
          <p:nvPr/>
        </p:nvPicPr>
        <p:blipFill>
          <a:blip r:embed="rId2"/>
          <a:stretch>
            <a:fillRect/>
          </a:stretch>
        </p:blipFill>
        <p:spPr>
          <a:xfrm>
            <a:off x="5987738" y="1666370"/>
            <a:ext cx="5628018" cy="3292390"/>
          </a:xfrm>
          <a:prstGeom prst="rect">
            <a:avLst/>
          </a:prstGeom>
        </p:spPr>
      </p:pic>
      <p:sp>
        <p:nvSpPr>
          <p:cNvPr id="6" name="Marcador de fecha 3">
            <a:extLst>
              <a:ext uri="{FF2B5EF4-FFF2-40B4-BE49-F238E27FC236}">
                <a16:creationId xmlns:a16="http://schemas.microsoft.com/office/drawing/2014/main" id="{B6190674-C32C-47D0-9A68-CF74C99079F9}"/>
              </a:ext>
            </a:extLst>
          </p:cNvPr>
          <p:cNvSpPr>
            <a:spLocks noGrp="1"/>
          </p:cNvSpPr>
          <p:nvPr>
            <p:ph type="dt" sz="half" idx="10"/>
          </p:nvPr>
        </p:nvSpPr>
        <p:spPr>
          <a:xfrm>
            <a:off x="645064" y="6492240"/>
            <a:ext cx="2936336" cy="365125"/>
          </a:xfrm>
        </p:spPr>
        <p:txBody>
          <a:bodyPr vert="horz" lIns="91440" tIns="45720" rIns="91440" bIns="45720" rtlCol="0" anchor="ctr">
            <a:normAutofit/>
          </a:bodyPr>
          <a:lstStyle/>
          <a:p>
            <a:pPr>
              <a:spcAft>
                <a:spcPts val="600"/>
              </a:spcAft>
            </a:pPr>
            <a:fld id="{79AABA93-86CD-4E24-8B33-52D944264D9F}" type="datetime1">
              <a:rPr lang="en-US" smtClean="0"/>
              <a:pPr>
                <a:spcAft>
                  <a:spcPts val="600"/>
                </a:spcAft>
              </a:pPr>
              <a:t>11/8/2023</a:t>
            </a:fld>
            <a:endParaRPr lang="en-US"/>
          </a:p>
        </p:txBody>
      </p:sp>
      <p:sp>
        <p:nvSpPr>
          <p:cNvPr id="7" name="Marcador de número de diapositiva 2">
            <a:extLst>
              <a:ext uri="{FF2B5EF4-FFF2-40B4-BE49-F238E27FC236}">
                <a16:creationId xmlns:a16="http://schemas.microsoft.com/office/drawing/2014/main" id="{C085DD47-3CD1-48E7-9233-6B4B523EC644}"/>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a:spcAft>
                <a:spcPts val="600"/>
              </a:spcAft>
            </a:pPr>
            <a:fld id="{5981010B-86DA-4ADF-9F27-44166A92FBA2}" type="slidenum">
              <a:rPr lang="en-US" smtClean="0"/>
              <a:pPr>
                <a:spcAft>
                  <a:spcPts val="600"/>
                </a:spcAft>
              </a:pPr>
              <a:t>59</a:t>
            </a:fld>
            <a:endParaRPr lang="en-US"/>
          </a:p>
        </p:txBody>
      </p:sp>
    </p:spTree>
    <p:extLst>
      <p:ext uri="{BB962C8B-B14F-4D97-AF65-F5344CB8AC3E}">
        <p14:creationId xmlns:p14="http://schemas.microsoft.com/office/powerpoint/2010/main" val="3183941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A418E1CF-7CE8-474A-8AF2-6EC54D16AB5C}"/>
              </a:ext>
            </a:extLst>
          </p:cNvPr>
          <p:cNvSpPr txBox="1"/>
          <p:nvPr/>
        </p:nvSpPr>
        <p:spPr>
          <a:xfrm>
            <a:off x="544946" y="937553"/>
            <a:ext cx="3398982" cy="461665"/>
          </a:xfrm>
          <a:prstGeom prst="rect">
            <a:avLst/>
          </a:prstGeom>
          <a:solidFill>
            <a:srgbClr val="006666"/>
          </a:solidFill>
        </p:spPr>
        <p:txBody>
          <a:bodyPr wrap="square">
            <a:spAutoFit/>
          </a:bodyPr>
          <a:lstStyle/>
          <a:p>
            <a:pPr lvl="0">
              <a:tabLst>
                <a:tab pos="304800" algn="l"/>
              </a:tabLst>
            </a:pPr>
            <a:r>
              <a:rPr lang="es-PE" sz="2400" b="1" dirty="0">
                <a:solidFill>
                  <a:schemeClr val="bg1"/>
                </a:solidFill>
                <a:effectLst/>
                <a:latin typeface="Times New Roman" panose="02020603050405020304" pitchFamily="18" charset="0"/>
                <a:ea typeface="Times New Roman" panose="02020603050405020304" pitchFamily="18" charset="0"/>
              </a:rPr>
              <a:t>2.	Clases de Costos </a:t>
            </a:r>
          </a:p>
        </p:txBody>
      </p:sp>
      <p:sp>
        <p:nvSpPr>
          <p:cNvPr id="12" name="CuadroTexto 11">
            <a:extLst>
              <a:ext uri="{FF2B5EF4-FFF2-40B4-BE49-F238E27FC236}">
                <a16:creationId xmlns:a16="http://schemas.microsoft.com/office/drawing/2014/main" id="{C8F17B65-F700-4C2B-BF2F-6EBBB49B72CE}"/>
              </a:ext>
            </a:extLst>
          </p:cNvPr>
          <p:cNvSpPr txBox="1"/>
          <p:nvPr/>
        </p:nvSpPr>
        <p:spPr>
          <a:xfrm>
            <a:off x="244763" y="1488589"/>
            <a:ext cx="11702474" cy="2646878"/>
          </a:xfrm>
          <a:prstGeom prst="rect">
            <a:avLst/>
          </a:prstGeom>
          <a:noFill/>
        </p:spPr>
        <p:txBody>
          <a:bodyPr wrap="square">
            <a:spAutoFit/>
          </a:bodyPr>
          <a:lstStyle/>
          <a:p>
            <a:pPr marL="228600" algn="just"/>
            <a:r>
              <a:rPr lang="es-PE" sz="2000" b="1" dirty="0">
                <a:solidFill>
                  <a:schemeClr val="bg1"/>
                </a:solidFill>
                <a:effectLst/>
                <a:highlight>
                  <a:srgbClr val="006666"/>
                </a:highlight>
                <a:latin typeface="Times New Roman" panose="02020603050405020304" pitchFamily="18" charset="0"/>
                <a:ea typeface="Times New Roman" panose="02020603050405020304" pitchFamily="18" charset="0"/>
              </a:rPr>
              <a:t> c) Costos Semidirectos </a:t>
            </a:r>
          </a:p>
          <a:p>
            <a:pPr marL="442913" algn="just">
              <a:spcAft>
                <a:spcPts val="600"/>
              </a:spcAft>
            </a:pPr>
            <a:r>
              <a:rPr lang="es-PE" sz="1600" dirty="0">
                <a:effectLst/>
                <a:latin typeface="Times New Roman" panose="02020603050405020304" pitchFamily="18" charset="0"/>
                <a:ea typeface="Times New Roman" panose="02020603050405020304" pitchFamily="18" charset="0"/>
              </a:rPr>
              <a:t>Los costos que permanecen inalterables en un monto total cuando los niveles de actividad cambian dentro de gamas relativamente más amplias. Es decir, el costo total aumenta o disminuye en ciertos puntos del nivel de producción, más bien gradualmente con cada pequeño cambio en el volumen de producción. </a:t>
            </a:r>
          </a:p>
          <a:p>
            <a:pPr marL="534988" algn="just">
              <a:lnSpc>
                <a:spcPct val="150000"/>
              </a:lnSpc>
              <a:spcAft>
                <a:spcPts val="600"/>
              </a:spcAft>
            </a:pPr>
            <a:r>
              <a:rPr lang="es-PE" sz="1600" dirty="0">
                <a:effectLst/>
                <a:latin typeface="Times New Roman" panose="02020603050405020304" pitchFamily="18" charset="0"/>
                <a:ea typeface="Times New Roman" panose="02020603050405020304" pitchFamily="18" charset="0"/>
              </a:rPr>
              <a:t>Entre estos costos tenemos:</a:t>
            </a:r>
          </a:p>
          <a:p>
            <a:pPr marL="534988" lvl="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Supervisión</a:t>
            </a:r>
          </a:p>
          <a:p>
            <a:pPr marL="534988" lvl="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Mantenimiento</a:t>
            </a:r>
          </a:p>
          <a:p>
            <a:pPr marL="534988" lvl="0" algn="just">
              <a:buFont typeface="Wingdings" panose="05000000000000000000" pitchFamily="2" charset="2"/>
              <a:buChar char=""/>
              <a:tabLst>
                <a:tab pos="408305" algn="l"/>
                <a:tab pos="457200" algn="l"/>
              </a:tabLst>
            </a:pPr>
            <a:r>
              <a:rPr lang="es-PE" sz="1600" dirty="0">
                <a:effectLst/>
                <a:latin typeface="Times New Roman" panose="02020603050405020304" pitchFamily="18" charset="0"/>
                <a:ea typeface="Times New Roman" panose="02020603050405020304" pitchFamily="18" charset="0"/>
              </a:rPr>
              <a:t>Gastos  generales</a:t>
            </a:r>
          </a:p>
          <a:p>
            <a:pPr marL="534988" algn="just">
              <a:spcAft>
                <a:spcPts val="600"/>
              </a:spcAft>
            </a:pPr>
            <a:r>
              <a:rPr lang="es-PE" sz="1600" dirty="0">
                <a:effectLst/>
                <a:latin typeface="Times New Roman" panose="02020603050405020304" pitchFamily="18" charset="0"/>
                <a:ea typeface="Times New Roman" panose="02020603050405020304" pitchFamily="18" charset="0"/>
              </a:rPr>
              <a:t>Viene a ser la cantidad acumulada del costo de un lote de producción o de un proyecto.</a:t>
            </a:r>
          </a:p>
        </p:txBody>
      </p:sp>
      <p:sp>
        <p:nvSpPr>
          <p:cNvPr id="13" name="CuadroTexto 12">
            <a:extLst>
              <a:ext uri="{FF2B5EF4-FFF2-40B4-BE49-F238E27FC236}">
                <a16:creationId xmlns:a16="http://schemas.microsoft.com/office/drawing/2014/main" id="{A240C1EC-26B1-4714-93F9-25C5332B3AAC}"/>
              </a:ext>
            </a:extLst>
          </p:cNvPr>
          <p:cNvSpPr txBox="1"/>
          <p:nvPr/>
        </p:nvSpPr>
        <p:spPr>
          <a:xfrm>
            <a:off x="475673" y="4101728"/>
            <a:ext cx="4752109" cy="461665"/>
          </a:xfrm>
          <a:prstGeom prst="rect">
            <a:avLst/>
          </a:prstGeom>
          <a:solidFill>
            <a:srgbClr val="006666"/>
          </a:solidFill>
        </p:spPr>
        <p:txBody>
          <a:bodyPr wrap="square">
            <a:spAutoFit/>
          </a:bodyPr>
          <a:lstStyle/>
          <a:p>
            <a:pPr lvl="0">
              <a:tabLst>
                <a:tab pos="304800" algn="l"/>
              </a:tabLst>
            </a:pPr>
            <a:r>
              <a:rPr lang="es-PE" sz="2400" b="1" dirty="0">
                <a:solidFill>
                  <a:schemeClr val="bg1"/>
                </a:solidFill>
                <a:latin typeface="Times New Roman" panose="02020603050405020304" pitchFamily="18" charset="0"/>
                <a:ea typeface="Times New Roman" panose="02020603050405020304" pitchFamily="18" charset="0"/>
              </a:rPr>
              <a:t>3</a:t>
            </a:r>
            <a:r>
              <a:rPr lang="es-PE" sz="2400" b="1" dirty="0">
                <a:solidFill>
                  <a:schemeClr val="bg1"/>
                </a:solidFill>
                <a:effectLst/>
                <a:latin typeface="Times New Roman" panose="02020603050405020304" pitchFamily="18" charset="0"/>
                <a:ea typeface="Times New Roman" panose="02020603050405020304" pitchFamily="18" charset="0"/>
              </a:rPr>
              <a:t>.	Cálculo de costo de perforación </a:t>
            </a:r>
          </a:p>
        </p:txBody>
      </p:sp>
      <p:sp>
        <p:nvSpPr>
          <p:cNvPr id="15" name="CuadroTexto 14">
            <a:extLst>
              <a:ext uri="{FF2B5EF4-FFF2-40B4-BE49-F238E27FC236}">
                <a16:creationId xmlns:a16="http://schemas.microsoft.com/office/drawing/2014/main" id="{6641F9D9-155A-4D9F-B46F-2266E2006D9F}"/>
              </a:ext>
            </a:extLst>
          </p:cNvPr>
          <p:cNvSpPr txBox="1"/>
          <p:nvPr/>
        </p:nvSpPr>
        <p:spPr>
          <a:xfrm>
            <a:off x="895928" y="4918471"/>
            <a:ext cx="6096000" cy="646331"/>
          </a:xfrm>
          <a:prstGeom prst="rect">
            <a:avLst/>
          </a:prstGeom>
          <a:noFill/>
        </p:spPr>
        <p:txBody>
          <a:bodyPr wrap="square">
            <a:spAutoFit/>
          </a:bodyPr>
          <a:lstStyle/>
          <a:p>
            <a:r>
              <a:rPr lang="es-PE" sz="1800" dirty="0">
                <a:effectLst/>
                <a:latin typeface="Times New Roman" panose="02020603050405020304" pitchFamily="18" charset="0"/>
                <a:ea typeface="Times New Roman" panose="02020603050405020304" pitchFamily="18" charset="0"/>
              </a:rPr>
              <a:t>El costo de perforación se suele expresar por metro perforado, usando la siguiente formula:</a:t>
            </a:r>
            <a:endParaRPr lang="es-PE" dirty="0"/>
          </a:p>
        </p:txBody>
      </p:sp>
      <p:sp>
        <p:nvSpPr>
          <p:cNvPr id="7" name="Marcador de fecha 5">
            <a:extLst>
              <a:ext uri="{FF2B5EF4-FFF2-40B4-BE49-F238E27FC236}">
                <a16:creationId xmlns:a16="http://schemas.microsoft.com/office/drawing/2014/main" id="{A943B545-A4E7-4767-B952-E025A570BA2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9" name="Marcador de número de diapositiva 3">
            <a:extLst>
              <a:ext uri="{FF2B5EF4-FFF2-40B4-BE49-F238E27FC236}">
                <a16:creationId xmlns:a16="http://schemas.microsoft.com/office/drawing/2014/main" id="{7F1F6465-DF67-4AE5-AAC4-B7A860227EDE}"/>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6</a:t>
            </a:fld>
            <a:endParaRPr lang="es-PE"/>
          </a:p>
        </p:txBody>
      </p:sp>
    </p:spTree>
    <p:extLst>
      <p:ext uri="{BB962C8B-B14F-4D97-AF65-F5344CB8AC3E}">
        <p14:creationId xmlns:p14="http://schemas.microsoft.com/office/powerpoint/2010/main" val="103175108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92" name="Rectangle 2091">
            <a:extLst>
              <a:ext uri="{FF2B5EF4-FFF2-40B4-BE49-F238E27FC236}">
                <a16:creationId xmlns:a16="http://schemas.microsoft.com/office/drawing/2014/main" id="{AAAE94E3-A7DB-4868-B1E3-E49703488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3">
            <a:extLst>
              <a:ext uri="{FF2B5EF4-FFF2-40B4-BE49-F238E27FC236}">
                <a16:creationId xmlns:a16="http://schemas.microsoft.com/office/drawing/2014/main" id="{E1E8BD82-463B-4346-9EBC-C34EE811B911}"/>
              </a:ext>
            </a:extLst>
          </p:cNvPr>
          <p:cNvSpPr>
            <a:spLocks noChangeArrowheads="1"/>
          </p:cNvSpPr>
          <p:nvPr/>
        </p:nvSpPr>
        <p:spPr bwMode="auto">
          <a:xfrm>
            <a:off x="589560" y="856180"/>
            <a:ext cx="5279408" cy="112806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lIns="91440" tIns="45720" rIns="91440" bIns="45720" rtlCol="0" anchor="ctr">
            <a:normAutofit/>
          </a:bodyPr>
          <a:lstStyle>
            <a:lvl1pPr>
              <a:defRPr kumimoji="1" sz="4400">
                <a:solidFill>
                  <a:schemeClr val="tx2"/>
                </a:solidFill>
                <a:effectLst>
                  <a:outerShdw blurRad="38100" dist="38100" dir="2700000" algn="tl">
                    <a:srgbClr val="000000"/>
                  </a:outerShdw>
                </a:effectLst>
                <a:latin typeface="Times New Roman" panose="02020603050405020304" pitchFamily="18" charset="0"/>
              </a:defRPr>
            </a:lvl1pPr>
            <a:lvl2pPr>
              <a:defRPr kumimoji="1" sz="4400">
                <a:solidFill>
                  <a:schemeClr val="tx2"/>
                </a:solidFill>
                <a:effectLst>
                  <a:outerShdw blurRad="38100" dist="38100" dir="2700000" algn="tl">
                    <a:srgbClr val="000000"/>
                  </a:outerShdw>
                </a:effectLst>
                <a:latin typeface="Times New Roman" panose="02020603050405020304" pitchFamily="18" charset="0"/>
              </a:defRPr>
            </a:lvl2pPr>
            <a:lvl3pPr>
              <a:defRPr kumimoji="1" sz="4400">
                <a:solidFill>
                  <a:schemeClr val="tx2"/>
                </a:solidFill>
                <a:effectLst>
                  <a:outerShdw blurRad="38100" dist="38100" dir="2700000" algn="tl">
                    <a:srgbClr val="000000"/>
                  </a:outerShdw>
                </a:effectLst>
                <a:latin typeface="Times New Roman" panose="02020603050405020304" pitchFamily="18" charset="0"/>
              </a:defRPr>
            </a:lvl3pPr>
            <a:lvl4pPr>
              <a:defRPr kumimoji="1" sz="4400">
                <a:solidFill>
                  <a:schemeClr val="tx2"/>
                </a:solidFill>
                <a:effectLst>
                  <a:outerShdw blurRad="38100" dist="38100" dir="2700000" algn="tl">
                    <a:srgbClr val="000000"/>
                  </a:outerShdw>
                </a:effectLst>
                <a:latin typeface="Times New Roman" panose="02020603050405020304" pitchFamily="18" charset="0"/>
              </a:defRPr>
            </a:lvl4pPr>
            <a:lvl5pPr>
              <a:defRPr kumimoji="1" sz="4400">
                <a:solidFill>
                  <a:schemeClr val="tx2"/>
                </a:solidFill>
                <a:effectLst>
                  <a:outerShdw blurRad="38100" dist="38100" dir="2700000" algn="tl">
                    <a:srgbClr val="000000"/>
                  </a:outerShdw>
                </a:effectLst>
                <a:latin typeface="Times New Roman" panose="02020603050405020304" pitchFamily="18" charset="0"/>
              </a:defRPr>
            </a:lvl5pPr>
            <a:lvl6pPr marL="4572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6pPr>
            <a:lvl7pPr marL="9144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7pPr>
            <a:lvl8pPr marL="13716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8pPr>
            <a:lvl9pPr marL="1828800" eaLnBrk="0" fontAlgn="base" hangingPunct="0">
              <a:spcBef>
                <a:spcPct val="0"/>
              </a:spcBef>
              <a:spcAft>
                <a:spcPct val="0"/>
              </a:spcAft>
              <a:defRPr kumimoji="1" sz="4400">
                <a:solidFill>
                  <a:schemeClr val="tx2"/>
                </a:solidFill>
                <a:effectLst>
                  <a:outerShdw blurRad="38100" dist="38100" dir="2700000" algn="tl">
                    <a:srgbClr val="000000"/>
                  </a:outerShdw>
                </a:effectLst>
                <a:latin typeface="Times New Roman" panose="02020603050405020304" pitchFamily="18" charset="0"/>
              </a:defRPr>
            </a:lvl9pPr>
          </a:lstStyle>
          <a:p>
            <a:pPr>
              <a:lnSpc>
                <a:spcPct val="90000"/>
              </a:lnSpc>
              <a:spcBef>
                <a:spcPct val="0"/>
              </a:spcBef>
              <a:spcAft>
                <a:spcPts val="600"/>
              </a:spcAft>
            </a:pPr>
            <a:r>
              <a:rPr lang="en-US" altLang="es-PE" sz="2800">
                <a:solidFill>
                  <a:schemeClr val="tx1"/>
                </a:solidFill>
                <a:highlight>
                  <a:srgbClr val="008080"/>
                </a:highlight>
                <a:latin typeface="+mj-lt"/>
                <a:ea typeface="+mj-ea"/>
                <a:cs typeface="+mj-cs"/>
              </a:rPr>
              <a:t>INFLUENCIA DE LA PERFORACIÓN EN EL CICLO DE MINADO</a:t>
            </a:r>
          </a:p>
        </p:txBody>
      </p:sp>
      <p:grpSp>
        <p:nvGrpSpPr>
          <p:cNvPr id="2094" name="Group 209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2095" name="Rectangle 209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6" name="Rectangle 209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98" name="Rectangle 2097">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8ACCD7A-4183-4A07-990A-8ED0BF54D095}"/>
              </a:ext>
            </a:extLst>
          </p:cNvPr>
          <p:cNvSpPr>
            <a:spLocks noChangeArrowheads="1"/>
          </p:cNvSpPr>
          <p:nvPr/>
        </p:nvSpPr>
        <p:spPr bwMode="auto">
          <a:xfrm>
            <a:off x="590719" y="2330505"/>
            <a:ext cx="5278066" cy="397958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000">
                <a:effectLst/>
              </a:rPr>
              <a:t>Son las operaciones que se realiza, durante un período de tiempo, que dicho sea de paso deben estar bien llevadas de lo contrario sé de cicla el intervalo de actividades de las que comprende el ciclo. </a:t>
            </a:r>
            <a:r>
              <a:rPr lang="en-US" sz="2000"/>
              <a:t>La perforación juega un papel importante en la continuidad del ciclo</a:t>
            </a:r>
            <a:endParaRPr lang="en-US" sz="2000">
              <a:effectLst/>
            </a:endParaRPr>
          </a:p>
        </p:txBody>
      </p:sp>
      <p:sp>
        <p:nvSpPr>
          <p:cNvPr id="2100" name="Rectangle 2099">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2" name="Rectangle 210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a:extLst>
              <a:ext uri="{FF2B5EF4-FFF2-40B4-BE49-F238E27FC236}">
                <a16:creationId xmlns:a16="http://schemas.microsoft.com/office/drawing/2014/main" id="{7909D59D-DC83-42EC-A969-ECE8AB8D80D5}"/>
              </a:ext>
            </a:extLst>
          </p:cNvPr>
          <p:cNvPicPr>
            <a:picLocks noChangeAspect="1"/>
          </p:cNvPicPr>
          <p:nvPr/>
        </p:nvPicPr>
        <p:blipFill>
          <a:blip r:embed="rId2"/>
          <a:stretch>
            <a:fillRect/>
          </a:stretch>
        </p:blipFill>
        <p:spPr>
          <a:xfrm>
            <a:off x="7083423" y="1181655"/>
            <a:ext cx="4397433" cy="1319230"/>
          </a:xfrm>
          <a:prstGeom prst="rect">
            <a:avLst/>
          </a:prstGeom>
        </p:spPr>
      </p:pic>
      <p:sp>
        <p:nvSpPr>
          <p:cNvPr id="6" name="Marcador de fecha 3">
            <a:extLst>
              <a:ext uri="{FF2B5EF4-FFF2-40B4-BE49-F238E27FC236}">
                <a16:creationId xmlns:a16="http://schemas.microsoft.com/office/drawing/2014/main" id="{B6190674-C32C-47D0-9A68-CF74C99079F9}"/>
              </a:ext>
            </a:extLst>
          </p:cNvPr>
          <p:cNvSpPr>
            <a:spLocks noGrp="1"/>
          </p:cNvSpPr>
          <p:nvPr>
            <p:ph type="dt" sz="half" idx="10"/>
          </p:nvPr>
        </p:nvSpPr>
        <p:spPr>
          <a:xfrm>
            <a:off x="589560" y="6492240"/>
            <a:ext cx="2991840" cy="365125"/>
          </a:xfrm>
        </p:spPr>
        <p:txBody>
          <a:bodyPr vert="horz" lIns="91440" tIns="45720" rIns="91440" bIns="45720" rtlCol="0" anchor="ctr">
            <a:normAutofit/>
          </a:bodyPr>
          <a:lstStyle/>
          <a:p>
            <a:pPr>
              <a:spcAft>
                <a:spcPts val="600"/>
              </a:spcAft>
            </a:pPr>
            <a:fld id="{79AABA93-86CD-4E24-8B33-52D944264D9F}" type="datetime1">
              <a:rPr lang="en-US"/>
              <a:pPr>
                <a:spcAft>
                  <a:spcPts val="600"/>
                </a:spcAft>
              </a:pPr>
              <a:t>11/8/2023</a:t>
            </a:fld>
            <a:endParaRPr lang="en-US"/>
          </a:p>
        </p:txBody>
      </p:sp>
      <p:sp>
        <p:nvSpPr>
          <p:cNvPr id="2104" name="Rectangle 2103">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55F4B056-CE4B-4E12-970F-FF0352F7E2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727" t="10179" r="3197" b="5531"/>
          <a:stretch>
            <a:fillRect/>
          </a:stretch>
        </p:blipFill>
        <p:spPr bwMode="auto">
          <a:xfrm>
            <a:off x="7707101" y="3707894"/>
            <a:ext cx="3148212" cy="251875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Marcador de número de diapositiva 2">
            <a:extLst>
              <a:ext uri="{FF2B5EF4-FFF2-40B4-BE49-F238E27FC236}">
                <a16:creationId xmlns:a16="http://schemas.microsoft.com/office/drawing/2014/main" id="{C085DD47-3CD1-48E7-9233-6B4B523EC644}"/>
              </a:ext>
            </a:extLst>
          </p:cNvPr>
          <p:cNvSpPr>
            <a:spLocks noGrp="1"/>
          </p:cNvSpPr>
          <p:nvPr>
            <p:ph type="sldNum" sz="quarter" idx="12"/>
          </p:nvPr>
        </p:nvSpPr>
        <p:spPr>
          <a:xfrm>
            <a:off x="9385070" y="6492240"/>
            <a:ext cx="1055716" cy="365125"/>
          </a:xfrm>
        </p:spPr>
        <p:txBody>
          <a:bodyPr vert="horz" lIns="91440" tIns="45720" rIns="91440" bIns="45720" rtlCol="0" anchor="ctr">
            <a:normAutofit/>
          </a:bodyPr>
          <a:lstStyle/>
          <a:p>
            <a:pPr>
              <a:spcAft>
                <a:spcPts val="600"/>
              </a:spcAft>
            </a:pPr>
            <a:fld id="{5981010B-86DA-4ADF-9F27-44166A92FBA2}" type="slidenum">
              <a:rPr lang="en-US"/>
              <a:pPr>
                <a:spcAft>
                  <a:spcPts val="600"/>
                </a:spcAft>
              </a:pPr>
              <a:t>60</a:t>
            </a:fld>
            <a:endParaRPr lang="en-US"/>
          </a:p>
        </p:txBody>
      </p:sp>
    </p:spTree>
    <p:extLst>
      <p:ext uri="{BB962C8B-B14F-4D97-AF65-F5344CB8AC3E}">
        <p14:creationId xmlns:p14="http://schemas.microsoft.com/office/powerpoint/2010/main" val="356034974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21" name="Straight Connector 20">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 name="Rectangle 23">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adroTexto 12">
            <a:extLst>
              <a:ext uri="{FF2B5EF4-FFF2-40B4-BE49-F238E27FC236}">
                <a16:creationId xmlns:a16="http://schemas.microsoft.com/office/drawing/2014/main" id="{FD7BCB60-3530-478A-879B-4D93148ED68C}"/>
              </a:ext>
            </a:extLst>
          </p:cNvPr>
          <p:cNvSpPr txBox="1"/>
          <p:nvPr/>
        </p:nvSpPr>
        <p:spPr>
          <a:xfrm>
            <a:off x="1060232" y="3941205"/>
            <a:ext cx="10071536" cy="929750"/>
          </a:xfrm>
          <a:prstGeom prst="rect">
            <a:avLst/>
          </a:prstGeom>
        </p:spPr>
        <p:txBody>
          <a:bodyPr vert="horz" lIns="91440" tIns="45720" rIns="91440" bIns="45720" rtlCol="0" anchor="b">
            <a:normAutofit/>
          </a:bodyPr>
          <a:lstStyle/>
          <a:p>
            <a:pPr marL="534988" indent="-442913" algn="ctr">
              <a:lnSpc>
                <a:spcPct val="90000"/>
              </a:lnSpc>
              <a:spcBef>
                <a:spcPct val="0"/>
              </a:spcBef>
              <a:spcAft>
                <a:spcPts val="600"/>
              </a:spcAft>
              <a:tabLst>
                <a:tab pos="457200" algn="l"/>
              </a:tabLst>
            </a:pPr>
            <a:r>
              <a:rPr lang="en-US" sz="2900" b="1" dirty="0">
                <a:latin typeface="+mj-lt"/>
                <a:ea typeface="+mj-ea"/>
                <a:cs typeface="+mj-cs"/>
              </a:rPr>
              <a:t>10.5. CÁLCULO DE FACTORES CLAVES EB LA EFICIENCA DE LA VOLADURA</a:t>
            </a:r>
          </a:p>
        </p:txBody>
      </p:sp>
      <p:pic>
        <p:nvPicPr>
          <p:cNvPr id="3" name="Imagen 2">
            <a:extLst>
              <a:ext uri="{FF2B5EF4-FFF2-40B4-BE49-F238E27FC236}">
                <a16:creationId xmlns:a16="http://schemas.microsoft.com/office/drawing/2014/main" id="{E5FA9313-53AB-492E-AD0C-A7837BEFA4AB}"/>
              </a:ext>
            </a:extLst>
          </p:cNvPr>
          <p:cNvPicPr>
            <a:picLocks noChangeAspect="1"/>
          </p:cNvPicPr>
          <p:nvPr/>
        </p:nvPicPr>
        <p:blipFill>
          <a:blip r:embed="rId2"/>
          <a:stretch>
            <a:fillRect/>
          </a:stretch>
        </p:blipFill>
        <p:spPr>
          <a:xfrm>
            <a:off x="897717" y="1695543"/>
            <a:ext cx="5069590" cy="950548"/>
          </a:xfrm>
          <a:prstGeom prst="rect">
            <a:avLst/>
          </a:prstGeom>
        </p:spPr>
      </p:pic>
      <p:pic>
        <p:nvPicPr>
          <p:cNvPr id="7" name="Imagen 6">
            <a:extLst>
              <a:ext uri="{FF2B5EF4-FFF2-40B4-BE49-F238E27FC236}">
                <a16:creationId xmlns:a16="http://schemas.microsoft.com/office/drawing/2014/main" id="{86701B41-C24E-4936-BBFF-1887BEA09741}"/>
              </a:ext>
            </a:extLst>
          </p:cNvPr>
          <p:cNvPicPr>
            <a:picLocks noChangeAspect="1"/>
          </p:cNvPicPr>
          <p:nvPr/>
        </p:nvPicPr>
        <p:blipFill>
          <a:blip r:embed="rId3"/>
          <a:stretch>
            <a:fillRect/>
          </a:stretch>
        </p:blipFill>
        <p:spPr>
          <a:xfrm>
            <a:off x="6869135" y="671201"/>
            <a:ext cx="3784520" cy="2999232"/>
          </a:xfrm>
          <a:prstGeom prst="rect">
            <a:avLst/>
          </a:prstGeom>
        </p:spPr>
      </p:pic>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838200" y="6492240"/>
            <a:ext cx="2743200" cy="365125"/>
          </a:xfrm>
        </p:spPr>
        <p:txBody>
          <a:bodyPr vert="horz" lIns="91440" tIns="45720" rIns="91440" bIns="45720" rtlCol="0" anchor="ctr">
            <a:normAutofit/>
          </a:bodyPr>
          <a:lstStyle/>
          <a:p>
            <a:pPr>
              <a:spcAft>
                <a:spcPts val="600"/>
              </a:spcAft>
            </a:pPr>
            <a:fld id="{67632E11-0630-419B-AFE5-97D8CCB20015}" type="datetime1">
              <a:rPr lang="en-US" smtClean="0"/>
              <a:pPr>
                <a:spcAft>
                  <a:spcPts val="600"/>
                </a:spcAft>
              </a:pPr>
              <a:t>11/8/2023</a:t>
            </a:fld>
            <a:endParaRPr lang="en-US"/>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a:spcAft>
                <a:spcPts val="600"/>
              </a:spcAft>
            </a:pPr>
            <a:fld id="{5981010B-86DA-4ADF-9F27-44166A92FBA2}" type="slidenum">
              <a:rPr lang="en-US" smtClean="0"/>
              <a:pPr>
                <a:spcAft>
                  <a:spcPts val="600"/>
                </a:spcAft>
              </a:pPr>
              <a:t>61</a:t>
            </a:fld>
            <a:endParaRPr lang="en-US"/>
          </a:p>
        </p:txBody>
      </p:sp>
    </p:spTree>
    <p:extLst>
      <p:ext uri="{BB962C8B-B14F-4D97-AF65-F5344CB8AC3E}">
        <p14:creationId xmlns:p14="http://schemas.microsoft.com/office/powerpoint/2010/main" val="33290024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62</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369332"/>
          </a:xfrm>
          <a:prstGeom prst="rect">
            <a:avLst/>
          </a:prstGeom>
          <a:solidFill>
            <a:srgbClr val="006666"/>
          </a:solidFill>
        </p:spPr>
        <p:txBody>
          <a:bodyPr wrap="square">
            <a:spAutoFit/>
          </a:bodyPr>
          <a:lstStyle/>
          <a:p>
            <a:pPr marL="534988" indent="-442913">
              <a:tabLst>
                <a:tab pos="457200" algn="l"/>
              </a:tabLst>
            </a:pPr>
            <a:r>
              <a:rPr lang="es-PE" b="1" dirty="0">
                <a:solidFill>
                  <a:schemeClr val="bg1"/>
                </a:solidFill>
                <a:latin typeface="Arial" panose="020B0604020202020204" pitchFamily="34" charset="0"/>
                <a:cs typeface="Arial" panose="020B0604020202020204" pitchFamily="34" charset="0"/>
              </a:rPr>
              <a:t>10.5. CÁLCULO DE FACTORES CLAVES EB LA EFICIENCA DE LA VOLADURA</a:t>
            </a:r>
          </a:p>
        </p:txBody>
      </p:sp>
      <p:sp>
        <p:nvSpPr>
          <p:cNvPr id="8" name="CuadroTexto 7">
            <a:extLst>
              <a:ext uri="{FF2B5EF4-FFF2-40B4-BE49-F238E27FC236}">
                <a16:creationId xmlns:a16="http://schemas.microsoft.com/office/drawing/2014/main" id="{A4562585-4DC7-46A4-991D-3E63D5BD2F45}"/>
              </a:ext>
            </a:extLst>
          </p:cNvPr>
          <p:cNvSpPr txBox="1"/>
          <p:nvPr/>
        </p:nvSpPr>
        <p:spPr>
          <a:xfrm>
            <a:off x="387927" y="1222792"/>
            <a:ext cx="8720214" cy="369332"/>
          </a:xfrm>
          <a:prstGeom prst="rect">
            <a:avLst/>
          </a:prstGeom>
          <a:noFill/>
        </p:spPr>
        <p:txBody>
          <a:bodyPr wrap="square">
            <a:spAutoFit/>
          </a:bodyPr>
          <a:lstStyle/>
          <a:p>
            <a:r>
              <a:rPr kumimoji="0" lang="es-PE" altLang="es-PE" b="1" i="0" u="none" strike="noStrike" cap="none" normalizeH="0" baseline="0">
                <a:ln>
                  <a:noFill/>
                </a:ln>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1. </a:t>
            </a:r>
            <a:r>
              <a:rPr lang="es-PE" altLang="es-PE" b="1">
                <a:solidFill>
                  <a:schemeClr val="accent6">
                    <a:lumMod val="50000"/>
                  </a:schemeClr>
                </a:solidFill>
                <a:latin typeface="Arial" panose="020B0604020202020204" pitchFamily="34" charset="0"/>
                <a:ea typeface="Times New Roman" panose="02020603050405020304" pitchFamily="18" charset="0"/>
                <a:cs typeface="Arial" panose="020B0604020202020204" pitchFamily="34" charset="0"/>
              </a:rPr>
              <a:t>INDICE DE CALIDAD DEL CONTORNO DE LA EXCAVACIÓN</a:t>
            </a:r>
            <a:endParaRPr lang="es-PE" b="1" dirty="0">
              <a:solidFill>
                <a:schemeClr val="accent6">
                  <a:lumMod val="50000"/>
                </a:schemeClr>
              </a:solidFill>
            </a:endParaRPr>
          </a:p>
        </p:txBody>
      </p:sp>
      <p:pic>
        <p:nvPicPr>
          <p:cNvPr id="9" name="Imagen 8">
            <a:extLst>
              <a:ext uri="{FF2B5EF4-FFF2-40B4-BE49-F238E27FC236}">
                <a16:creationId xmlns:a16="http://schemas.microsoft.com/office/drawing/2014/main" id="{380E86FD-4CD0-4131-A609-9FB72294F25B}"/>
              </a:ext>
            </a:extLst>
          </p:cNvPr>
          <p:cNvPicPr>
            <a:picLocks noChangeAspect="1"/>
          </p:cNvPicPr>
          <p:nvPr/>
        </p:nvPicPr>
        <p:blipFill>
          <a:blip r:embed="rId2"/>
          <a:stretch>
            <a:fillRect/>
          </a:stretch>
        </p:blipFill>
        <p:spPr>
          <a:xfrm>
            <a:off x="418308" y="3000209"/>
            <a:ext cx="5677692" cy="3715268"/>
          </a:xfrm>
          <a:prstGeom prst="rect">
            <a:avLst/>
          </a:prstGeom>
        </p:spPr>
      </p:pic>
      <p:pic>
        <p:nvPicPr>
          <p:cNvPr id="14" name="Imagen 13">
            <a:extLst>
              <a:ext uri="{FF2B5EF4-FFF2-40B4-BE49-F238E27FC236}">
                <a16:creationId xmlns:a16="http://schemas.microsoft.com/office/drawing/2014/main" id="{CCEB505D-5271-4B76-9830-3156719AF9B5}"/>
              </a:ext>
            </a:extLst>
          </p:cNvPr>
          <p:cNvPicPr>
            <a:picLocks noChangeAspect="1"/>
          </p:cNvPicPr>
          <p:nvPr/>
        </p:nvPicPr>
        <p:blipFill>
          <a:blip r:embed="rId3"/>
          <a:stretch>
            <a:fillRect/>
          </a:stretch>
        </p:blipFill>
        <p:spPr>
          <a:xfrm>
            <a:off x="418308" y="1556851"/>
            <a:ext cx="5677692" cy="1118839"/>
          </a:xfrm>
          <a:prstGeom prst="rect">
            <a:avLst/>
          </a:prstGeom>
        </p:spPr>
      </p:pic>
      <p:pic>
        <p:nvPicPr>
          <p:cNvPr id="16" name="Imagen 15">
            <a:extLst>
              <a:ext uri="{FF2B5EF4-FFF2-40B4-BE49-F238E27FC236}">
                <a16:creationId xmlns:a16="http://schemas.microsoft.com/office/drawing/2014/main" id="{6F1FCE0F-B269-4776-8C8B-7EEAF9E88C79}"/>
              </a:ext>
            </a:extLst>
          </p:cNvPr>
          <p:cNvPicPr>
            <a:picLocks noChangeAspect="1"/>
          </p:cNvPicPr>
          <p:nvPr/>
        </p:nvPicPr>
        <p:blipFill>
          <a:blip r:embed="rId4"/>
          <a:stretch>
            <a:fillRect/>
          </a:stretch>
        </p:blipFill>
        <p:spPr>
          <a:xfrm>
            <a:off x="6096000" y="2659218"/>
            <a:ext cx="5855208" cy="2838846"/>
          </a:xfrm>
          <a:prstGeom prst="rect">
            <a:avLst/>
          </a:prstGeom>
        </p:spPr>
      </p:pic>
    </p:spTree>
    <p:extLst>
      <p:ext uri="{BB962C8B-B14F-4D97-AF65-F5344CB8AC3E}">
        <p14:creationId xmlns:p14="http://schemas.microsoft.com/office/powerpoint/2010/main" val="81163272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63</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369332"/>
          </a:xfrm>
          <a:prstGeom prst="rect">
            <a:avLst/>
          </a:prstGeom>
          <a:solidFill>
            <a:srgbClr val="006666"/>
          </a:solidFill>
        </p:spPr>
        <p:txBody>
          <a:bodyPr wrap="square">
            <a:spAutoFit/>
          </a:bodyPr>
          <a:lstStyle/>
          <a:p>
            <a:pPr marL="534988" indent="-442913">
              <a:tabLst>
                <a:tab pos="457200" algn="l"/>
              </a:tabLst>
            </a:pPr>
            <a:r>
              <a:rPr lang="es-PE" b="1" dirty="0">
                <a:solidFill>
                  <a:schemeClr val="bg1"/>
                </a:solidFill>
                <a:latin typeface="Arial" panose="020B0604020202020204" pitchFamily="34" charset="0"/>
                <a:cs typeface="Arial" panose="020B0604020202020204" pitchFamily="34" charset="0"/>
              </a:rPr>
              <a:t>10.5. CÁLCULO DE FACTORES CLAVES EB LA EFICIENCA DE LA VOLADURA</a:t>
            </a:r>
          </a:p>
        </p:txBody>
      </p:sp>
      <p:sp>
        <p:nvSpPr>
          <p:cNvPr id="8" name="CuadroTexto 7">
            <a:extLst>
              <a:ext uri="{FF2B5EF4-FFF2-40B4-BE49-F238E27FC236}">
                <a16:creationId xmlns:a16="http://schemas.microsoft.com/office/drawing/2014/main" id="{A4562585-4DC7-46A4-991D-3E63D5BD2F45}"/>
              </a:ext>
            </a:extLst>
          </p:cNvPr>
          <p:cNvSpPr txBox="1"/>
          <p:nvPr/>
        </p:nvSpPr>
        <p:spPr>
          <a:xfrm>
            <a:off x="387927" y="1222792"/>
            <a:ext cx="8720214" cy="369332"/>
          </a:xfrm>
          <a:prstGeom prst="rect">
            <a:avLst/>
          </a:prstGeom>
          <a:noFill/>
        </p:spPr>
        <p:txBody>
          <a:bodyPr wrap="square">
            <a:spAutoFit/>
          </a:bodyPr>
          <a:lstStyle/>
          <a:p>
            <a:r>
              <a:rPr lang="es-PE" altLang="es-PE" b="1" dirty="0">
                <a:solidFill>
                  <a:schemeClr val="accent6">
                    <a:lumMod val="50000"/>
                  </a:schemeClr>
                </a:solidFill>
                <a:latin typeface="Arial" panose="020B0604020202020204" pitchFamily="34" charset="0"/>
                <a:ea typeface="Times New Roman" panose="02020603050405020304" pitchFamily="18" charset="0"/>
                <a:cs typeface="Arial" panose="020B0604020202020204" pitchFamily="34" charset="0"/>
              </a:rPr>
              <a:t>2</a:t>
            </a:r>
            <a:r>
              <a:rPr kumimoji="0" lang="es-PE" altLang="es-PE" b="1" i="0" u="none" strike="noStrike" cap="none" normalizeH="0" baseline="0" dirty="0">
                <a:ln>
                  <a:noFill/>
                </a:ln>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DENSIDAD DE CARGA LINEAL</a:t>
            </a:r>
            <a:endParaRPr lang="es-PE" b="1" dirty="0">
              <a:solidFill>
                <a:schemeClr val="accent6">
                  <a:lumMod val="50000"/>
                </a:schemeClr>
              </a:solidFill>
            </a:endParaRPr>
          </a:p>
        </p:txBody>
      </p:sp>
      <p:sp>
        <p:nvSpPr>
          <p:cNvPr id="12" name="CuadroTexto 11">
            <a:extLst>
              <a:ext uri="{FF2B5EF4-FFF2-40B4-BE49-F238E27FC236}">
                <a16:creationId xmlns:a16="http://schemas.microsoft.com/office/drawing/2014/main" id="{C467CB4B-5C75-476E-B327-5455421F0456}"/>
              </a:ext>
            </a:extLst>
          </p:cNvPr>
          <p:cNvSpPr txBox="1"/>
          <p:nvPr/>
        </p:nvSpPr>
        <p:spPr>
          <a:xfrm>
            <a:off x="387927" y="1592124"/>
            <a:ext cx="5313626" cy="2585323"/>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La determinación de la densidad lineal de carga de explosivo debe realizarse teniendo en cuenta las siguientes premisas: </a:t>
            </a:r>
          </a:p>
          <a:p>
            <a:pPr marL="285750" indent="-285750" algn="just">
              <a:buFontTx/>
              <a:buChar char="-"/>
            </a:pPr>
            <a:r>
              <a:rPr lang="es-PE" dirty="0">
                <a:latin typeface="Arial" panose="020B0604020202020204" pitchFamily="34" charset="0"/>
                <a:cs typeface="Arial" panose="020B0604020202020204" pitchFamily="34" charset="0"/>
              </a:rPr>
              <a:t>Producir una presión de barreno inferior a la resistencia dinámica a la compresión de la roca.</a:t>
            </a:r>
          </a:p>
          <a:p>
            <a:pPr marL="285750" indent="-285750" algn="just">
              <a:buFontTx/>
              <a:buChar char="-"/>
            </a:pPr>
            <a:r>
              <a:rPr lang="es-PE" dirty="0">
                <a:latin typeface="Arial" panose="020B0604020202020204" pitchFamily="34" charset="0"/>
                <a:cs typeface="Arial" panose="020B0604020202020204" pitchFamily="34" charset="0"/>
              </a:rPr>
              <a:t>Controlar el nivel de vibración generado en la voladura que induce unas tensiones en la roca susceptibles de producir roturas.</a:t>
            </a:r>
          </a:p>
        </p:txBody>
      </p:sp>
      <p:pic>
        <p:nvPicPr>
          <p:cNvPr id="6" name="Imagen 5">
            <a:extLst>
              <a:ext uri="{FF2B5EF4-FFF2-40B4-BE49-F238E27FC236}">
                <a16:creationId xmlns:a16="http://schemas.microsoft.com/office/drawing/2014/main" id="{AD74D64F-61CF-421D-B1B6-924D80FCA362}"/>
              </a:ext>
            </a:extLst>
          </p:cNvPr>
          <p:cNvPicPr>
            <a:picLocks noChangeAspect="1"/>
          </p:cNvPicPr>
          <p:nvPr/>
        </p:nvPicPr>
        <p:blipFill>
          <a:blip r:embed="rId2"/>
          <a:stretch>
            <a:fillRect/>
          </a:stretch>
        </p:blipFill>
        <p:spPr>
          <a:xfrm>
            <a:off x="678005" y="4546779"/>
            <a:ext cx="5023547" cy="1534571"/>
          </a:xfrm>
          <a:prstGeom prst="rect">
            <a:avLst/>
          </a:prstGeom>
        </p:spPr>
      </p:pic>
      <p:sp>
        <p:nvSpPr>
          <p:cNvPr id="17" name="CuadroTexto 16">
            <a:extLst>
              <a:ext uri="{FF2B5EF4-FFF2-40B4-BE49-F238E27FC236}">
                <a16:creationId xmlns:a16="http://schemas.microsoft.com/office/drawing/2014/main" id="{1F369B6A-FEC2-44E3-83CA-71B175A3918C}"/>
              </a:ext>
            </a:extLst>
          </p:cNvPr>
          <p:cNvSpPr txBox="1"/>
          <p:nvPr/>
        </p:nvSpPr>
        <p:spPr>
          <a:xfrm>
            <a:off x="6088470" y="1592124"/>
            <a:ext cx="5715603" cy="1200329"/>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Los daños aparecerán para un nivel crítico de velocidad de partícula. Para rocas competentes como, por ejemplo, los granitos, si no se dispone de la ley de propagación, puede emplearse la siguiente ecuación:</a:t>
            </a:r>
          </a:p>
        </p:txBody>
      </p:sp>
      <p:pic>
        <p:nvPicPr>
          <p:cNvPr id="18" name="Imagen 17">
            <a:extLst>
              <a:ext uri="{FF2B5EF4-FFF2-40B4-BE49-F238E27FC236}">
                <a16:creationId xmlns:a16="http://schemas.microsoft.com/office/drawing/2014/main" id="{4DA07506-DDE0-4400-B54A-06BD8E7A6D0E}"/>
              </a:ext>
            </a:extLst>
          </p:cNvPr>
          <p:cNvPicPr>
            <a:picLocks noChangeAspect="1"/>
          </p:cNvPicPr>
          <p:nvPr/>
        </p:nvPicPr>
        <p:blipFill>
          <a:blip r:embed="rId3"/>
          <a:stretch>
            <a:fillRect/>
          </a:stretch>
        </p:blipFill>
        <p:spPr>
          <a:xfrm>
            <a:off x="6490449" y="2779006"/>
            <a:ext cx="5061144" cy="673605"/>
          </a:xfrm>
          <a:prstGeom prst="rect">
            <a:avLst/>
          </a:prstGeom>
        </p:spPr>
      </p:pic>
      <p:pic>
        <p:nvPicPr>
          <p:cNvPr id="20" name="Imagen 19">
            <a:extLst>
              <a:ext uri="{FF2B5EF4-FFF2-40B4-BE49-F238E27FC236}">
                <a16:creationId xmlns:a16="http://schemas.microsoft.com/office/drawing/2014/main" id="{40F0562B-98F8-4AAB-802B-483AFA454E7F}"/>
              </a:ext>
            </a:extLst>
          </p:cNvPr>
          <p:cNvPicPr>
            <a:picLocks noChangeAspect="1"/>
          </p:cNvPicPr>
          <p:nvPr/>
        </p:nvPicPr>
        <p:blipFill>
          <a:blip r:embed="rId4"/>
          <a:stretch>
            <a:fillRect/>
          </a:stretch>
        </p:blipFill>
        <p:spPr>
          <a:xfrm>
            <a:off x="6670339" y="3557780"/>
            <a:ext cx="3477110" cy="2715004"/>
          </a:xfrm>
          <a:prstGeom prst="rect">
            <a:avLst/>
          </a:prstGeom>
        </p:spPr>
      </p:pic>
    </p:spTree>
    <p:extLst>
      <p:ext uri="{BB962C8B-B14F-4D97-AF65-F5344CB8AC3E}">
        <p14:creationId xmlns:p14="http://schemas.microsoft.com/office/powerpoint/2010/main" val="171310392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arcador de fecha 5">
            <a:extLst>
              <a:ext uri="{FF2B5EF4-FFF2-40B4-BE49-F238E27FC236}">
                <a16:creationId xmlns:a16="http://schemas.microsoft.com/office/drawing/2014/main" id="{753D9574-1DC7-441F-8E67-8DD079E31346}"/>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1" name="Marcador de número de diapositiva 3">
            <a:extLst>
              <a:ext uri="{FF2B5EF4-FFF2-40B4-BE49-F238E27FC236}">
                <a16:creationId xmlns:a16="http://schemas.microsoft.com/office/drawing/2014/main" id="{55F6CEB0-651D-4A10-BC05-259FA7FF64D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64</a:t>
            </a:fld>
            <a:endParaRPr lang="es-PE"/>
          </a:p>
        </p:txBody>
      </p:sp>
      <p:sp>
        <p:nvSpPr>
          <p:cNvPr id="13" name="CuadroTexto 12">
            <a:extLst>
              <a:ext uri="{FF2B5EF4-FFF2-40B4-BE49-F238E27FC236}">
                <a16:creationId xmlns:a16="http://schemas.microsoft.com/office/drawing/2014/main" id="{FD7BCB60-3530-478A-879B-4D93148ED68C}"/>
              </a:ext>
            </a:extLst>
          </p:cNvPr>
          <p:cNvSpPr txBox="1"/>
          <p:nvPr/>
        </p:nvSpPr>
        <p:spPr>
          <a:xfrm>
            <a:off x="387927" y="448072"/>
            <a:ext cx="9171710" cy="369332"/>
          </a:xfrm>
          <a:prstGeom prst="rect">
            <a:avLst/>
          </a:prstGeom>
          <a:solidFill>
            <a:srgbClr val="006666"/>
          </a:solidFill>
        </p:spPr>
        <p:txBody>
          <a:bodyPr wrap="square">
            <a:spAutoFit/>
          </a:bodyPr>
          <a:lstStyle/>
          <a:p>
            <a:pPr marL="534988" indent="-442913">
              <a:tabLst>
                <a:tab pos="457200" algn="l"/>
              </a:tabLst>
            </a:pPr>
            <a:r>
              <a:rPr lang="es-PE" b="1" dirty="0">
                <a:solidFill>
                  <a:schemeClr val="bg1"/>
                </a:solidFill>
                <a:latin typeface="Arial" panose="020B0604020202020204" pitchFamily="34" charset="0"/>
                <a:cs typeface="Arial" panose="020B0604020202020204" pitchFamily="34" charset="0"/>
              </a:rPr>
              <a:t>10.5. CÁLCULO DE FACTORES CLAVES EB LA EFICIENCA DE LA VOLADURA</a:t>
            </a:r>
          </a:p>
        </p:txBody>
      </p:sp>
      <p:sp>
        <p:nvSpPr>
          <p:cNvPr id="5" name="CuadroTexto 4">
            <a:extLst>
              <a:ext uri="{FF2B5EF4-FFF2-40B4-BE49-F238E27FC236}">
                <a16:creationId xmlns:a16="http://schemas.microsoft.com/office/drawing/2014/main" id="{B32F3B9B-EF30-4649-B1D9-4F1BD5F4903D}"/>
              </a:ext>
            </a:extLst>
          </p:cNvPr>
          <p:cNvSpPr txBox="1"/>
          <p:nvPr/>
        </p:nvSpPr>
        <p:spPr>
          <a:xfrm>
            <a:off x="387927" y="1222792"/>
            <a:ext cx="8720214" cy="369332"/>
          </a:xfrm>
          <a:prstGeom prst="rect">
            <a:avLst/>
          </a:prstGeom>
          <a:noFill/>
        </p:spPr>
        <p:txBody>
          <a:bodyPr wrap="square">
            <a:spAutoFit/>
          </a:bodyPr>
          <a:lstStyle/>
          <a:p>
            <a:r>
              <a:rPr kumimoji="0" lang="es-PE" altLang="es-PE" b="1" i="0" u="none" strike="noStrike" cap="none" normalizeH="0" baseline="0" dirty="0">
                <a:ln>
                  <a:noFill/>
                </a:ln>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3. SECUENCIAMIENTO</a:t>
            </a:r>
            <a:endParaRPr lang="es-PE" b="1" dirty="0">
              <a:solidFill>
                <a:schemeClr val="accent6">
                  <a:lumMod val="50000"/>
                </a:schemeClr>
              </a:solidFill>
            </a:endParaRPr>
          </a:p>
        </p:txBody>
      </p:sp>
      <p:sp>
        <p:nvSpPr>
          <p:cNvPr id="7" name="CuadroTexto 6">
            <a:extLst>
              <a:ext uri="{FF2B5EF4-FFF2-40B4-BE49-F238E27FC236}">
                <a16:creationId xmlns:a16="http://schemas.microsoft.com/office/drawing/2014/main" id="{DAA4441D-2102-45D6-A964-7880F425936A}"/>
              </a:ext>
            </a:extLst>
          </p:cNvPr>
          <p:cNvSpPr txBox="1"/>
          <p:nvPr/>
        </p:nvSpPr>
        <p:spPr>
          <a:xfrm>
            <a:off x="387927" y="1744600"/>
            <a:ext cx="4829532" cy="1754326"/>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Cuando se utilizan cueles de taladros paralelos, las primeras cargas detonadas son las que se encuentran más próximas a los barrenos vacíos o de expansión. El valor de la piedra aumenta a medida que progresa la secuencia de encendido.</a:t>
            </a:r>
          </a:p>
        </p:txBody>
      </p:sp>
      <p:pic>
        <p:nvPicPr>
          <p:cNvPr id="4" name="Imagen 3">
            <a:extLst>
              <a:ext uri="{FF2B5EF4-FFF2-40B4-BE49-F238E27FC236}">
                <a16:creationId xmlns:a16="http://schemas.microsoft.com/office/drawing/2014/main" id="{42A91980-AE81-4342-800E-9F6B3E3D6B18}"/>
              </a:ext>
            </a:extLst>
          </p:cNvPr>
          <p:cNvPicPr>
            <a:picLocks noChangeAspect="1"/>
          </p:cNvPicPr>
          <p:nvPr/>
        </p:nvPicPr>
        <p:blipFill>
          <a:blip r:embed="rId2"/>
          <a:stretch>
            <a:fillRect/>
          </a:stretch>
        </p:blipFill>
        <p:spPr>
          <a:xfrm>
            <a:off x="749453" y="3617271"/>
            <a:ext cx="3478124" cy="3174313"/>
          </a:xfrm>
          <a:prstGeom prst="rect">
            <a:avLst/>
          </a:prstGeom>
        </p:spPr>
      </p:pic>
      <p:sp>
        <p:nvSpPr>
          <p:cNvPr id="12" name="CuadroTexto 11">
            <a:extLst>
              <a:ext uri="{FF2B5EF4-FFF2-40B4-BE49-F238E27FC236}">
                <a16:creationId xmlns:a16="http://schemas.microsoft.com/office/drawing/2014/main" id="{34D2AE9C-AFBF-45F3-B059-EBEDF6596199}"/>
              </a:ext>
            </a:extLst>
          </p:cNvPr>
          <p:cNvSpPr txBox="1"/>
          <p:nvPr/>
        </p:nvSpPr>
        <p:spPr>
          <a:xfrm>
            <a:off x="5535168" y="1606100"/>
            <a:ext cx="6096000" cy="1477328"/>
          </a:xfrm>
          <a:prstGeom prst="rect">
            <a:avLst/>
          </a:prstGeom>
          <a:noFill/>
        </p:spPr>
        <p:txBody>
          <a:bodyPr wrap="square">
            <a:spAutoFit/>
          </a:bodyPr>
          <a:lstStyle/>
          <a:p>
            <a:pPr algn="just"/>
            <a:r>
              <a:rPr lang="es-PE" dirty="0">
                <a:latin typeface="Arial" panose="020B0604020202020204" pitchFamily="34" charset="0"/>
                <a:cs typeface="Arial" panose="020B0604020202020204" pitchFamily="34" charset="0"/>
              </a:rPr>
              <a:t>Por consiguiente, el tiempo de retardo entre barrenos consecutivos debe exceder de 100 ms si se quiere evitar la sinterización y apelmazamiento de la roca en la zona del arranque y hacer que cada carga disponga después de un frente libre efectivo. </a:t>
            </a:r>
          </a:p>
        </p:txBody>
      </p:sp>
      <p:pic>
        <p:nvPicPr>
          <p:cNvPr id="9" name="Imagen 8">
            <a:extLst>
              <a:ext uri="{FF2B5EF4-FFF2-40B4-BE49-F238E27FC236}">
                <a16:creationId xmlns:a16="http://schemas.microsoft.com/office/drawing/2014/main" id="{C445F81B-BBFE-4AF3-90D3-E6E29F1617D4}"/>
              </a:ext>
            </a:extLst>
          </p:cNvPr>
          <p:cNvPicPr>
            <a:picLocks noChangeAspect="1"/>
          </p:cNvPicPr>
          <p:nvPr/>
        </p:nvPicPr>
        <p:blipFill>
          <a:blip r:embed="rId3"/>
          <a:stretch>
            <a:fillRect/>
          </a:stretch>
        </p:blipFill>
        <p:spPr>
          <a:xfrm>
            <a:off x="6012084" y="3388757"/>
            <a:ext cx="3831163" cy="2982413"/>
          </a:xfrm>
          <a:prstGeom prst="rect">
            <a:avLst/>
          </a:prstGeom>
        </p:spPr>
      </p:pic>
    </p:spTree>
    <p:extLst>
      <p:ext uri="{BB962C8B-B14F-4D97-AF65-F5344CB8AC3E}">
        <p14:creationId xmlns:p14="http://schemas.microsoft.com/office/powerpoint/2010/main" val="402720186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050262-79A2-4381-B67A-D36040155D01}"/>
              </a:ext>
            </a:extLst>
          </p:cNvPr>
          <p:cNvSpPr>
            <a:spLocks noGrp="1"/>
          </p:cNvSpPr>
          <p:nvPr>
            <p:ph type="title"/>
          </p:nvPr>
        </p:nvSpPr>
        <p:spPr>
          <a:xfrm>
            <a:off x="2630055" y="4900180"/>
            <a:ext cx="7317509" cy="1325563"/>
          </a:xfrm>
          <a:solidFill>
            <a:srgbClr val="006666"/>
          </a:solidFill>
        </p:spPr>
        <p:txBody>
          <a:bodyPr>
            <a:normAutofit/>
          </a:bodyPr>
          <a:lstStyle/>
          <a:p>
            <a:r>
              <a:rPr lang="es-ES" b="1" dirty="0">
                <a:solidFill>
                  <a:schemeClr val="bg1"/>
                </a:solidFill>
                <a:latin typeface="Arial" panose="020B0604020202020204" pitchFamily="34" charset="0"/>
                <a:cs typeface="Arial" panose="020B0604020202020204" pitchFamily="34" charset="0"/>
              </a:rPr>
              <a:t>GRACIAS PREGUNTAS.??</a:t>
            </a:r>
            <a:endParaRPr lang="es-PE" b="1" dirty="0">
              <a:solidFill>
                <a:schemeClr val="bg1"/>
              </a:solidFill>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D385D662-99A8-41F7-8FED-EFBC08F2FE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8962" y="822036"/>
            <a:ext cx="6273656" cy="4028030"/>
          </a:xfrm>
          <a:prstGeom prst="rect">
            <a:avLst/>
          </a:prstGeom>
          <a:noFill/>
          <a:extLst>
            <a:ext uri="{909E8E84-426E-40DD-AFC4-6F175D3DCCD1}">
              <a14:hiddenFill xmlns:a14="http://schemas.microsoft.com/office/drawing/2010/main">
                <a:solidFill>
                  <a:srgbClr val="FFFFFF"/>
                </a:solidFill>
              </a14:hiddenFill>
            </a:ext>
          </a:extLst>
        </p:spPr>
      </p:pic>
      <p:sp>
        <p:nvSpPr>
          <p:cNvPr id="4" name="Marcador de fecha 5">
            <a:extLst>
              <a:ext uri="{FF2B5EF4-FFF2-40B4-BE49-F238E27FC236}">
                <a16:creationId xmlns:a16="http://schemas.microsoft.com/office/drawing/2014/main" id="{CA223FDE-19E0-46C6-9B03-929448CF52E4}"/>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5" name="Marcador de número de diapositiva 3">
            <a:extLst>
              <a:ext uri="{FF2B5EF4-FFF2-40B4-BE49-F238E27FC236}">
                <a16:creationId xmlns:a16="http://schemas.microsoft.com/office/drawing/2014/main" id="{64343FD6-CFFF-4349-B1CC-456052864060}"/>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65</a:t>
            </a:fld>
            <a:endParaRPr lang="es-PE"/>
          </a:p>
        </p:txBody>
      </p:sp>
    </p:spTree>
    <p:extLst>
      <p:ext uri="{BB962C8B-B14F-4D97-AF65-F5344CB8AC3E}">
        <p14:creationId xmlns:p14="http://schemas.microsoft.com/office/powerpoint/2010/main" val="298607100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381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A240C1EC-26B1-4714-93F9-25C5332B3AAC}"/>
              </a:ext>
            </a:extLst>
          </p:cNvPr>
          <p:cNvSpPr txBox="1"/>
          <p:nvPr/>
        </p:nvSpPr>
        <p:spPr>
          <a:xfrm>
            <a:off x="387926" y="1062365"/>
            <a:ext cx="4752109" cy="461665"/>
          </a:xfrm>
          <a:prstGeom prst="rect">
            <a:avLst/>
          </a:prstGeom>
          <a:solidFill>
            <a:srgbClr val="006666"/>
          </a:solidFill>
        </p:spPr>
        <p:txBody>
          <a:bodyPr wrap="square">
            <a:spAutoFit/>
          </a:bodyPr>
          <a:lstStyle/>
          <a:p>
            <a:pPr lvl="0">
              <a:tabLst>
                <a:tab pos="304800" algn="l"/>
              </a:tabLst>
            </a:pPr>
            <a:r>
              <a:rPr lang="es-PE" sz="2400" b="1" dirty="0">
                <a:solidFill>
                  <a:schemeClr val="bg1"/>
                </a:solidFill>
                <a:latin typeface="Times New Roman" panose="02020603050405020304" pitchFamily="18" charset="0"/>
                <a:ea typeface="Times New Roman" panose="02020603050405020304" pitchFamily="18" charset="0"/>
              </a:rPr>
              <a:t>3</a:t>
            </a:r>
            <a:r>
              <a:rPr lang="es-PE" sz="2400" b="1" dirty="0">
                <a:solidFill>
                  <a:schemeClr val="bg1"/>
                </a:solidFill>
                <a:effectLst/>
                <a:latin typeface="Times New Roman" panose="02020603050405020304" pitchFamily="18" charset="0"/>
                <a:ea typeface="Times New Roman" panose="02020603050405020304" pitchFamily="18" charset="0"/>
              </a:rPr>
              <a:t>.	Cálculo de costo de perforación </a:t>
            </a:r>
          </a:p>
        </p:txBody>
      </p:sp>
      <p:sp>
        <p:nvSpPr>
          <p:cNvPr id="15" name="CuadroTexto 14">
            <a:extLst>
              <a:ext uri="{FF2B5EF4-FFF2-40B4-BE49-F238E27FC236}">
                <a16:creationId xmlns:a16="http://schemas.microsoft.com/office/drawing/2014/main" id="{6641F9D9-155A-4D9F-B46F-2266E2006D9F}"/>
              </a:ext>
            </a:extLst>
          </p:cNvPr>
          <p:cNvSpPr txBox="1"/>
          <p:nvPr/>
        </p:nvSpPr>
        <p:spPr>
          <a:xfrm>
            <a:off x="738909" y="1738213"/>
            <a:ext cx="10012217" cy="369332"/>
          </a:xfrm>
          <a:prstGeom prst="rect">
            <a:avLst/>
          </a:prstGeom>
          <a:noFill/>
        </p:spPr>
        <p:txBody>
          <a:bodyPr wrap="square">
            <a:spAutoFit/>
          </a:bodyPr>
          <a:lstStyle/>
          <a:p>
            <a:r>
              <a:rPr lang="es-PE" sz="1800" dirty="0">
                <a:effectLst/>
                <a:latin typeface="Times New Roman" panose="02020603050405020304" pitchFamily="18" charset="0"/>
                <a:ea typeface="Times New Roman" panose="02020603050405020304" pitchFamily="18" charset="0"/>
              </a:rPr>
              <a:t>El costo de perforación se suele expresar por metro perforado, usando la siguiente formula:</a:t>
            </a:r>
            <a:endParaRPr lang="es-PE" dirty="0"/>
          </a:p>
        </p:txBody>
      </p:sp>
      <p:sp>
        <p:nvSpPr>
          <p:cNvPr id="9" name="CuadroTexto 8">
            <a:extLst>
              <a:ext uri="{FF2B5EF4-FFF2-40B4-BE49-F238E27FC236}">
                <a16:creationId xmlns:a16="http://schemas.microsoft.com/office/drawing/2014/main" id="{BCD0E901-1837-416A-B934-E804CB2C053B}"/>
              </a:ext>
            </a:extLst>
          </p:cNvPr>
          <p:cNvSpPr txBox="1"/>
          <p:nvPr/>
        </p:nvSpPr>
        <p:spPr>
          <a:xfrm>
            <a:off x="905161" y="3215096"/>
            <a:ext cx="8996221" cy="2862322"/>
          </a:xfrm>
          <a:prstGeom prst="rect">
            <a:avLst/>
          </a:prstGeom>
          <a:noFill/>
        </p:spPr>
        <p:txBody>
          <a:bodyPr wrap="square">
            <a:spAutoFit/>
          </a:bodyPr>
          <a:lstStyle/>
          <a:p>
            <a:r>
              <a:rPr lang="es-PE" sz="1800" b="1" dirty="0">
                <a:effectLst/>
                <a:latin typeface="Times New Roman" panose="02020603050405020304" pitchFamily="18" charset="0"/>
                <a:ea typeface="Times New Roman" panose="02020603050405020304" pitchFamily="18" charset="0"/>
              </a:rPr>
              <a:t>Donde:</a:t>
            </a:r>
          </a:p>
          <a:p>
            <a:pPr marL="179705" indent="-179705"/>
            <a:r>
              <a:rPr lang="es-PE" sz="1800" b="1" dirty="0">
                <a:solidFill>
                  <a:schemeClr val="bg1"/>
                </a:solidFill>
                <a:effectLst/>
                <a:highlight>
                  <a:srgbClr val="006666"/>
                </a:highlight>
                <a:latin typeface="Times New Roman" panose="02020603050405020304" pitchFamily="18" charset="0"/>
                <a:ea typeface="Times New Roman" panose="02020603050405020304" pitchFamily="18" charset="0"/>
              </a:rPr>
              <a:t>Costos Indirectos:</a:t>
            </a:r>
          </a:p>
          <a:p>
            <a:pPr marL="179705" indent="-179705"/>
            <a:r>
              <a:rPr lang="es-PE" sz="1800" dirty="0">
                <a:effectLst/>
                <a:latin typeface="Times New Roman" panose="02020603050405020304" pitchFamily="18" charset="0"/>
                <a:ea typeface="Times New Roman" panose="02020603050405020304" pitchFamily="18" charset="0"/>
              </a:rPr>
              <a:t>C</a:t>
            </a:r>
            <a:r>
              <a:rPr lang="es-PE" sz="1800" baseline="-25000" dirty="0">
                <a:effectLst/>
                <a:latin typeface="Times New Roman" panose="02020603050405020304" pitchFamily="18" charset="0"/>
                <a:ea typeface="Times New Roman" panose="02020603050405020304" pitchFamily="18" charset="0"/>
              </a:rPr>
              <a:t>A </a:t>
            </a:r>
            <a:r>
              <a:rPr lang="es-PE" sz="1800" dirty="0">
                <a:effectLst/>
                <a:latin typeface="Times New Roman" panose="02020603050405020304" pitchFamily="18" charset="0"/>
                <a:ea typeface="Times New Roman" panose="02020603050405020304" pitchFamily="18" charset="0"/>
              </a:rPr>
              <a:t>= Amortización ($/h)</a:t>
            </a:r>
          </a:p>
          <a:p>
            <a:pPr marL="179705" indent="-179705"/>
            <a:r>
              <a:rPr lang="es-PE" sz="1800" dirty="0">
                <a:effectLst/>
                <a:latin typeface="Times New Roman" panose="02020603050405020304" pitchFamily="18" charset="0"/>
                <a:ea typeface="Times New Roman" panose="02020603050405020304" pitchFamily="18" charset="0"/>
              </a:rPr>
              <a:t>C</a:t>
            </a:r>
            <a:r>
              <a:rPr lang="es-PE" sz="1800" baseline="-25000" dirty="0">
                <a:effectLst/>
                <a:latin typeface="Times New Roman" panose="02020603050405020304" pitchFamily="18" charset="0"/>
                <a:ea typeface="Times New Roman" panose="02020603050405020304" pitchFamily="18" charset="0"/>
              </a:rPr>
              <a:t>I </a:t>
            </a:r>
            <a:r>
              <a:rPr lang="es-PE" sz="1800" dirty="0">
                <a:effectLst/>
                <a:latin typeface="Times New Roman" panose="02020603050405020304" pitchFamily="18" charset="0"/>
                <a:ea typeface="Times New Roman" panose="02020603050405020304" pitchFamily="18" charset="0"/>
              </a:rPr>
              <a:t>= Intereses y Seguros ($/h)</a:t>
            </a:r>
          </a:p>
          <a:p>
            <a:pPr marL="179705" indent="-179705"/>
            <a:r>
              <a:rPr lang="es-PE" sz="1800" b="1" dirty="0">
                <a:solidFill>
                  <a:schemeClr val="bg1"/>
                </a:solidFill>
                <a:effectLst/>
                <a:highlight>
                  <a:srgbClr val="006666"/>
                </a:highlight>
                <a:latin typeface="Times New Roman" panose="02020603050405020304" pitchFamily="18" charset="0"/>
                <a:ea typeface="Times New Roman" panose="02020603050405020304" pitchFamily="18" charset="0"/>
              </a:rPr>
              <a:t>Costos Directos:</a:t>
            </a:r>
          </a:p>
          <a:p>
            <a:pPr marL="179705" indent="-179705"/>
            <a:r>
              <a:rPr lang="es-PE" sz="1800" dirty="0">
                <a:effectLst/>
                <a:latin typeface="Times New Roman" panose="02020603050405020304" pitchFamily="18" charset="0"/>
                <a:ea typeface="Times New Roman" panose="02020603050405020304" pitchFamily="18" charset="0"/>
              </a:rPr>
              <a:t>C</a:t>
            </a:r>
            <a:r>
              <a:rPr lang="es-PE" sz="1800" baseline="-25000" dirty="0">
                <a:effectLst/>
                <a:latin typeface="Times New Roman" panose="02020603050405020304" pitchFamily="18" charset="0"/>
                <a:ea typeface="Times New Roman" panose="02020603050405020304" pitchFamily="18" charset="0"/>
              </a:rPr>
              <a:t>M </a:t>
            </a:r>
            <a:r>
              <a:rPr lang="es-PE" sz="1800" dirty="0">
                <a:effectLst/>
                <a:latin typeface="Times New Roman" panose="02020603050405020304" pitchFamily="18" charset="0"/>
                <a:ea typeface="Times New Roman" panose="02020603050405020304" pitchFamily="18" charset="0"/>
              </a:rPr>
              <a:t>= Mantenimiento y Reparaciones ($/h)</a:t>
            </a:r>
          </a:p>
          <a:p>
            <a:pPr marL="179705" indent="-179705"/>
            <a:r>
              <a:rPr lang="es-PE" sz="1800" dirty="0">
                <a:effectLst/>
                <a:latin typeface="Times New Roman" panose="02020603050405020304" pitchFamily="18" charset="0"/>
                <a:ea typeface="Times New Roman" panose="02020603050405020304" pitchFamily="18" charset="0"/>
              </a:rPr>
              <a:t>C</a:t>
            </a:r>
            <a:r>
              <a:rPr lang="es-PE" sz="1800" baseline="-25000" dirty="0">
                <a:effectLst/>
                <a:latin typeface="Times New Roman" panose="02020603050405020304" pitchFamily="18" charset="0"/>
                <a:ea typeface="Times New Roman" panose="02020603050405020304" pitchFamily="18" charset="0"/>
              </a:rPr>
              <a:t>O </a:t>
            </a:r>
            <a:r>
              <a:rPr lang="es-PE" sz="1800" dirty="0">
                <a:effectLst/>
                <a:latin typeface="Times New Roman" panose="02020603050405020304" pitchFamily="18" charset="0"/>
                <a:ea typeface="Times New Roman" panose="02020603050405020304" pitchFamily="18" charset="0"/>
              </a:rPr>
              <a:t>= Mano de Obra ($/h)</a:t>
            </a:r>
          </a:p>
          <a:p>
            <a:pPr marL="179705" indent="-179705"/>
            <a:r>
              <a:rPr lang="es-PE" sz="1800" dirty="0">
                <a:effectLst/>
                <a:latin typeface="Times New Roman" panose="02020603050405020304" pitchFamily="18" charset="0"/>
                <a:ea typeface="Times New Roman" panose="02020603050405020304" pitchFamily="18" charset="0"/>
              </a:rPr>
              <a:t>C</a:t>
            </a:r>
            <a:r>
              <a:rPr lang="es-PE" sz="1800" baseline="-25000" dirty="0">
                <a:effectLst/>
                <a:latin typeface="Times New Roman" panose="02020603050405020304" pitchFamily="18" charset="0"/>
                <a:ea typeface="Times New Roman" panose="02020603050405020304" pitchFamily="18" charset="0"/>
              </a:rPr>
              <a:t>E</a:t>
            </a:r>
            <a:r>
              <a:rPr lang="es-PE" sz="1800" dirty="0">
                <a:effectLst/>
                <a:latin typeface="Times New Roman" panose="02020603050405020304" pitchFamily="18" charset="0"/>
                <a:ea typeface="Times New Roman" panose="02020603050405020304" pitchFamily="18" charset="0"/>
              </a:rPr>
              <a:t> = Combustibles o energía </a:t>
            </a:r>
          </a:p>
          <a:p>
            <a:pPr marL="179705" indent="-179705"/>
            <a:r>
              <a:rPr lang="es-PE" sz="1800" dirty="0">
                <a:effectLst/>
                <a:latin typeface="Times New Roman" panose="02020603050405020304" pitchFamily="18" charset="0"/>
                <a:ea typeface="Times New Roman" panose="02020603050405020304" pitchFamily="18" charset="0"/>
              </a:rPr>
              <a:t>C</a:t>
            </a:r>
            <a:r>
              <a:rPr lang="es-PE" sz="1800" baseline="-25000" dirty="0">
                <a:effectLst/>
                <a:latin typeface="Times New Roman" panose="02020603050405020304" pitchFamily="18" charset="0"/>
                <a:ea typeface="Times New Roman" panose="02020603050405020304" pitchFamily="18" charset="0"/>
              </a:rPr>
              <a:t>L</a:t>
            </a:r>
            <a:r>
              <a:rPr lang="es-PE" sz="1800" dirty="0">
                <a:effectLst/>
                <a:latin typeface="Times New Roman" panose="02020603050405020304" pitchFamily="18" charset="0"/>
                <a:ea typeface="Times New Roman" panose="02020603050405020304" pitchFamily="18" charset="0"/>
              </a:rPr>
              <a:t> = Aceites, grasas y filtros ($/h)</a:t>
            </a:r>
          </a:p>
          <a:p>
            <a:pPr marL="179705" indent="-179705"/>
            <a:r>
              <a:rPr lang="es-PE" sz="1800" dirty="0">
                <a:effectLst/>
                <a:latin typeface="Times New Roman" panose="02020603050405020304" pitchFamily="18" charset="0"/>
                <a:ea typeface="Times New Roman" panose="02020603050405020304" pitchFamily="18" charset="0"/>
              </a:rPr>
              <a:t>C</a:t>
            </a:r>
            <a:r>
              <a:rPr lang="es-PE" sz="1800" baseline="-25000" dirty="0">
                <a:effectLst/>
                <a:latin typeface="Times New Roman" panose="02020603050405020304" pitchFamily="18" charset="0"/>
                <a:ea typeface="Times New Roman" panose="02020603050405020304" pitchFamily="18" charset="0"/>
              </a:rPr>
              <a:t>B </a:t>
            </a:r>
            <a:r>
              <a:rPr lang="es-PE" sz="1800" dirty="0">
                <a:effectLst/>
                <a:latin typeface="Times New Roman" panose="02020603050405020304" pitchFamily="18" charset="0"/>
                <a:ea typeface="Times New Roman" panose="02020603050405020304" pitchFamily="18" charset="0"/>
              </a:rPr>
              <a:t>= Aceros de perforación (Brocas, </a:t>
            </a:r>
            <a:r>
              <a:rPr lang="es-PE" dirty="0">
                <a:latin typeface="Times New Roman" panose="02020603050405020304" pitchFamily="18" charset="0"/>
                <a:ea typeface="Times New Roman" panose="02020603050405020304" pitchFamily="18" charset="0"/>
              </a:rPr>
              <a:t>barreno</a:t>
            </a:r>
            <a:r>
              <a:rPr lang="es-PE" sz="1800" dirty="0">
                <a:effectLst/>
                <a:latin typeface="Times New Roman" panose="02020603050405020304" pitchFamily="18" charset="0"/>
                <a:ea typeface="Times New Roman" panose="02020603050405020304" pitchFamily="18" charset="0"/>
              </a:rPr>
              <a:t>,  </a:t>
            </a:r>
            <a:r>
              <a:rPr lang="es-PE" sz="1800" dirty="0" err="1">
                <a:effectLst/>
                <a:latin typeface="Times New Roman" panose="02020603050405020304" pitchFamily="18" charset="0"/>
                <a:ea typeface="Times New Roman" panose="02020603050405020304" pitchFamily="18" charset="0"/>
              </a:rPr>
              <a:t>Shack</a:t>
            </a:r>
            <a:r>
              <a:rPr lang="es-PE" sz="1800" dirty="0">
                <a:effectLst/>
                <a:latin typeface="Times New Roman" panose="02020603050405020304" pitchFamily="18" charset="0"/>
                <a:ea typeface="Times New Roman" panose="02020603050405020304" pitchFamily="18" charset="0"/>
              </a:rPr>
              <a:t>, manguitos, adaptadores, </a:t>
            </a:r>
            <a:r>
              <a:rPr lang="es-PE" sz="1800" dirty="0" err="1">
                <a:effectLst/>
                <a:latin typeface="Times New Roman" panose="02020603050405020304" pitchFamily="18" charset="0"/>
                <a:ea typeface="Times New Roman" panose="02020603050405020304" pitchFamily="18" charset="0"/>
              </a:rPr>
              <a:t>etc</a:t>
            </a:r>
            <a:r>
              <a:rPr lang="es-PE" sz="1800" dirty="0">
                <a:effectLst/>
                <a:latin typeface="Times New Roman" panose="02020603050405020304" pitchFamily="18" charset="0"/>
                <a:ea typeface="Times New Roman" panose="02020603050405020304" pitchFamily="18" charset="0"/>
              </a:rPr>
              <a:t>) ($/h)</a:t>
            </a:r>
            <a:endParaRPr lang="es-PE" dirty="0"/>
          </a:p>
        </p:txBody>
      </p:sp>
      <p:sp>
        <p:nvSpPr>
          <p:cNvPr id="10" name="CuadroTexto 9">
            <a:extLst>
              <a:ext uri="{FF2B5EF4-FFF2-40B4-BE49-F238E27FC236}">
                <a16:creationId xmlns:a16="http://schemas.microsoft.com/office/drawing/2014/main" id="{7B10D34A-3517-449B-B2FE-9EC0A1E49CC9}"/>
              </a:ext>
            </a:extLst>
          </p:cNvPr>
          <p:cNvSpPr txBox="1"/>
          <p:nvPr/>
        </p:nvSpPr>
        <p:spPr>
          <a:xfrm>
            <a:off x="932873" y="2107545"/>
            <a:ext cx="6096000" cy="1000274"/>
          </a:xfrm>
          <a:prstGeom prst="rect">
            <a:avLst/>
          </a:prstGeom>
          <a:noFill/>
          <a:ln w="38100">
            <a:solidFill>
              <a:srgbClr val="006666"/>
            </a:solidFill>
          </a:ln>
        </p:spPr>
        <p:txBody>
          <a:bodyPr wrap="square">
            <a:spAutoFit/>
          </a:bodyPr>
          <a:lstStyle/>
          <a:p>
            <a:pPr indent="133350">
              <a:spcAft>
                <a:spcPts val="600"/>
              </a:spcAft>
            </a:pPr>
            <a:r>
              <a:rPr lang="en-GB" sz="1800" b="1" dirty="0">
                <a:effectLst/>
                <a:latin typeface="Times New Roman" panose="02020603050405020304" pitchFamily="18" charset="0"/>
                <a:ea typeface="Times New Roman" panose="02020603050405020304" pitchFamily="18" charset="0"/>
              </a:rPr>
              <a:t>                     C</a:t>
            </a:r>
            <a:r>
              <a:rPr lang="en-GB" sz="1800" b="1" baseline="-25000" dirty="0">
                <a:effectLst/>
                <a:latin typeface="Times New Roman" panose="02020603050405020304" pitchFamily="18" charset="0"/>
                <a:ea typeface="Times New Roman" panose="02020603050405020304" pitchFamily="18" charset="0"/>
              </a:rPr>
              <a:t>A</a:t>
            </a:r>
            <a:r>
              <a:rPr lang="en-GB" sz="1800" b="1" dirty="0">
                <a:effectLst/>
                <a:latin typeface="Times New Roman" panose="02020603050405020304" pitchFamily="18" charset="0"/>
                <a:ea typeface="Times New Roman" panose="02020603050405020304" pitchFamily="18" charset="0"/>
              </a:rPr>
              <a:t> + C</a:t>
            </a:r>
            <a:r>
              <a:rPr lang="en-GB" sz="1800" b="1" baseline="-25000" dirty="0">
                <a:effectLst/>
                <a:latin typeface="Times New Roman" panose="02020603050405020304" pitchFamily="18" charset="0"/>
                <a:ea typeface="Times New Roman" panose="02020603050405020304" pitchFamily="18" charset="0"/>
              </a:rPr>
              <a:t>I</a:t>
            </a:r>
            <a:r>
              <a:rPr lang="en-GB" sz="1800" b="1" dirty="0">
                <a:effectLst/>
                <a:latin typeface="Times New Roman" panose="02020603050405020304" pitchFamily="18" charset="0"/>
                <a:ea typeface="Times New Roman" panose="02020603050405020304" pitchFamily="18" charset="0"/>
              </a:rPr>
              <a:t> + C</a:t>
            </a:r>
            <a:r>
              <a:rPr lang="en-GB" sz="1800" b="1" baseline="-25000" dirty="0">
                <a:effectLst/>
                <a:latin typeface="Times New Roman" panose="02020603050405020304" pitchFamily="18" charset="0"/>
                <a:ea typeface="Times New Roman" panose="02020603050405020304" pitchFamily="18" charset="0"/>
              </a:rPr>
              <a:t>M</a:t>
            </a:r>
            <a:r>
              <a:rPr lang="en-GB" sz="1800" b="1" dirty="0">
                <a:effectLst/>
                <a:latin typeface="Times New Roman" panose="02020603050405020304" pitchFamily="18" charset="0"/>
                <a:ea typeface="Times New Roman" panose="02020603050405020304" pitchFamily="18" charset="0"/>
              </a:rPr>
              <a:t> + C</a:t>
            </a:r>
            <a:r>
              <a:rPr lang="en-GB" sz="1800" b="1" baseline="-25000" dirty="0">
                <a:effectLst/>
                <a:latin typeface="Times New Roman" panose="02020603050405020304" pitchFamily="18" charset="0"/>
                <a:ea typeface="Times New Roman" panose="02020603050405020304" pitchFamily="18" charset="0"/>
              </a:rPr>
              <a:t>O</a:t>
            </a:r>
            <a:r>
              <a:rPr lang="en-GB" sz="1800" b="1" dirty="0">
                <a:effectLst/>
                <a:latin typeface="Times New Roman" panose="02020603050405020304" pitchFamily="18" charset="0"/>
                <a:ea typeface="Times New Roman" panose="02020603050405020304" pitchFamily="18" charset="0"/>
              </a:rPr>
              <a:t> + C</a:t>
            </a:r>
            <a:r>
              <a:rPr lang="en-GB" sz="1800" b="1" baseline="-25000" dirty="0">
                <a:effectLst/>
                <a:latin typeface="Times New Roman" panose="02020603050405020304" pitchFamily="18" charset="0"/>
                <a:ea typeface="Times New Roman" panose="02020603050405020304" pitchFamily="18" charset="0"/>
              </a:rPr>
              <a:t>E</a:t>
            </a:r>
            <a:r>
              <a:rPr lang="en-GB" sz="1800" b="1" dirty="0">
                <a:effectLst/>
                <a:latin typeface="Times New Roman" panose="02020603050405020304" pitchFamily="18" charset="0"/>
                <a:ea typeface="Times New Roman" panose="02020603050405020304" pitchFamily="18" charset="0"/>
              </a:rPr>
              <a:t> +C</a:t>
            </a:r>
            <a:r>
              <a:rPr lang="en-GB" sz="1800" b="1" baseline="-25000" dirty="0">
                <a:effectLst/>
                <a:latin typeface="Times New Roman" panose="02020603050405020304" pitchFamily="18" charset="0"/>
                <a:ea typeface="Times New Roman" panose="02020603050405020304" pitchFamily="18" charset="0"/>
              </a:rPr>
              <a:t>L</a:t>
            </a:r>
            <a:r>
              <a:rPr lang="en-GB" sz="1800" b="1" dirty="0">
                <a:effectLst/>
                <a:latin typeface="Times New Roman" panose="02020603050405020304" pitchFamily="18" charset="0"/>
                <a:ea typeface="Times New Roman" panose="02020603050405020304" pitchFamily="18" charset="0"/>
              </a:rPr>
              <a:t> </a:t>
            </a:r>
            <a:endParaRPr lang="es-PE" sz="1800" dirty="0">
              <a:effectLst/>
              <a:latin typeface="Times New Roman" panose="02020603050405020304" pitchFamily="18" charset="0"/>
              <a:ea typeface="Times New Roman" panose="02020603050405020304" pitchFamily="18" charset="0"/>
            </a:endParaRPr>
          </a:p>
          <a:p>
            <a:r>
              <a:rPr lang="en-GB" sz="1800" b="1" dirty="0">
                <a:effectLst/>
                <a:latin typeface="Times New Roman" panose="02020603050405020304" pitchFamily="18" charset="0"/>
                <a:ea typeface="Times New Roman" panose="02020603050405020304" pitchFamily="18" charset="0"/>
              </a:rPr>
              <a:t>     C</a:t>
            </a:r>
            <a:r>
              <a:rPr lang="en-GB" sz="1800" b="1" baseline="-25000" dirty="0">
                <a:effectLst/>
                <a:latin typeface="Times New Roman" panose="02020603050405020304" pitchFamily="18" charset="0"/>
                <a:ea typeface="Times New Roman" panose="02020603050405020304" pitchFamily="18" charset="0"/>
              </a:rPr>
              <a:t>T</a:t>
            </a:r>
            <a:r>
              <a:rPr lang="en-GB" sz="1800" b="1" dirty="0">
                <a:effectLst/>
                <a:latin typeface="Times New Roman" panose="02020603050405020304" pitchFamily="18" charset="0"/>
                <a:ea typeface="Times New Roman" panose="02020603050405020304" pitchFamily="18" charset="0"/>
              </a:rPr>
              <a:t> =      -----------------------------------------   + C</a:t>
            </a:r>
            <a:r>
              <a:rPr lang="en-GB" sz="1800" b="1" baseline="-25000" dirty="0">
                <a:effectLst/>
                <a:latin typeface="Times New Roman" panose="02020603050405020304" pitchFamily="18" charset="0"/>
                <a:ea typeface="Times New Roman" panose="02020603050405020304" pitchFamily="18" charset="0"/>
              </a:rPr>
              <a:t>B</a:t>
            </a:r>
            <a:endParaRPr lang="es-PE" sz="1800" dirty="0">
              <a:effectLst/>
              <a:latin typeface="Times New Roman" panose="02020603050405020304" pitchFamily="18" charset="0"/>
              <a:ea typeface="Times New Roman" panose="02020603050405020304" pitchFamily="18" charset="0"/>
            </a:endParaRPr>
          </a:p>
          <a:p>
            <a:r>
              <a:rPr lang="en-GB" sz="1800" b="1" dirty="0">
                <a:effectLst/>
                <a:latin typeface="Times New Roman" panose="02020603050405020304" pitchFamily="18" charset="0"/>
                <a:ea typeface="Times New Roman" panose="02020603050405020304" pitchFamily="18" charset="0"/>
              </a:rPr>
              <a:t>  	</a:t>
            </a:r>
            <a:r>
              <a:rPr lang="en-GB" b="1" dirty="0">
                <a:latin typeface="Times New Roman" panose="02020603050405020304" pitchFamily="18" charset="0"/>
                <a:ea typeface="Times New Roman" panose="02020603050405020304" pitchFamily="18" charset="0"/>
              </a:rPr>
              <a:t>                        </a:t>
            </a:r>
            <a:r>
              <a:rPr lang="en-GB" sz="1800" b="1" dirty="0">
                <a:effectLst/>
                <a:latin typeface="Times New Roman" panose="02020603050405020304" pitchFamily="18" charset="0"/>
                <a:ea typeface="Times New Roman" panose="02020603050405020304" pitchFamily="18" charset="0"/>
              </a:rPr>
              <a:t>VM</a:t>
            </a:r>
            <a:endParaRPr lang="es-PE" dirty="0"/>
          </a:p>
        </p:txBody>
      </p:sp>
      <p:sp>
        <p:nvSpPr>
          <p:cNvPr id="7" name="Marcador de fecha 5">
            <a:extLst>
              <a:ext uri="{FF2B5EF4-FFF2-40B4-BE49-F238E27FC236}">
                <a16:creationId xmlns:a16="http://schemas.microsoft.com/office/drawing/2014/main" id="{4CB68F6E-B8BE-4FA0-9A7D-08E0B3652263}"/>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8" name="Marcador de número de diapositiva 3">
            <a:extLst>
              <a:ext uri="{FF2B5EF4-FFF2-40B4-BE49-F238E27FC236}">
                <a16:creationId xmlns:a16="http://schemas.microsoft.com/office/drawing/2014/main" id="{9EC90941-706B-4B66-89FE-BFFA24C73801}"/>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7</a:t>
            </a:fld>
            <a:endParaRPr lang="es-PE"/>
          </a:p>
        </p:txBody>
      </p:sp>
    </p:spTree>
    <p:extLst>
      <p:ext uri="{BB962C8B-B14F-4D97-AF65-F5344CB8AC3E}">
        <p14:creationId xmlns:p14="http://schemas.microsoft.com/office/powerpoint/2010/main" val="3718148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A240C1EC-26B1-4714-93F9-25C5332B3AAC}"/>
              </a:ext>
            </a:extLst>
          </p:cNvPr>
          <p:cNvSpPr txBox="1"/>
          <p:nvPr/>
        </p:nvSpPr>
        <p:spPr>
          <a:xfrm>
            <a:off x="925947" y="998105"/>
            <a:ext cx="4752109" cy="461665"/>
          </a:xfrm>
          <a:prstGeom prst="rect">
            <a:avLst/>
          </a:prstGeom>
          <a:solidFill>
            <a:srgbClr val="006666"/>
          </a:solidFill>
        </p:spPr>
        <p:txBody>
          <a:bodyPr wrap="square">
            <a:spAutoFit/>
          </a:bodyPr>
          <a:lstStyle/>
          <a:p>
            <a:pPr lvl="0">
              <a:tabLst>
                <a:tab pos="304800" algn="l"/>
              </a:tabLst>
            </a:pPr>
            <a:r>
              <a:rPr lang="es-PE" sz="2400" b="1" dirty="0">
                <a:solidFill>
                  <a:schemeClr val="bg1"/>
                </a:solidFill>
                <a:latin typeface="Times New Roman" panose="02020603050405020304" pitchFamily="18" charset="0"/>
                <a:ea typeface="Times New Roman" panose="02020603050405020304" pitchFamily="18" charset="0"/>
              </a:rPr>
              <a:t>3</a:t>
            </a:r>
            <a:r>
              <a:rPr lang="es-PE" sz="2400" b="1" dirty="0">
                <a:solidFill>
                  <a:schemeClr val="bg1"/>
                </a:solidFill>
                <a:effectLst/>
                <a:latin typeface="Times New Roman" panose="02020603050405020304" pitchFamily="18" charset="0"/>
                <a:ea typeface="Times New Roman" panose="02020603050405020304" pitchFamily="18" charset="0"/>
              </a:rPr>
              <a:t>.	Cálculo de costo de perforación </a:t>
            </a:r>
          </a:p>
        </p:txBody>
      </p:sp>
      <p:sp>
        <p:nvSpPr>
          <p:cNvPr id="11" name="CuadroTexto 10">
            <a:extLst>
              <a:ext uri="{FF2B5EF4-FFF2-40B4-BE49-F238E27FC236}">
                <a16:creationId xmlns:a16="http://schemas.microsoft.com/office/drawing/2014/main" id="{5136F0D8-7F7F-4519-B52F-7F058E614BC2}"/>
              </a:ext>
            </a:extLst>
          </p:cNvPr>
          <p:cNvSpPr txBox="1"/>
          <p:nvPr/>
        </p:nvSpPr>
        <p:spPr>
          <a:xfrm>
            <a:off x="2013527" y="2297822"/>
            <a:ext cx="5172364" cy="574966"/>
          </a:xfrm>
          <a:prstGeom prst="rect">
            <a:avLst/>
          </a:prstGeom>
          <a:noFill/>
          <a:ln w="38100">
            <a:solidFill>
              <a:srgbClr val="006666"/>
            </a:solidFill>
          </a:ln>
        </p:spPr>
        <p:txBody>
          <a:bodyPr wrap="square">
            <a:spAutoFit/>
          </a:bodyPr>
          <a:lstStyle/>
          <a:p>
            <a:pPr marL="899795" indent="448945">
              <a:lnSpc>
                <a:spcPts val="1200"/>
              </a:lnSpc>
            </a:pPr>
            <a:r>
              <a:rPr lang="en-GB" sz="1800" b="1" dirty="0">
                <a:effectLst/>
                <a:latin typeface="Times New Roman" panose="02020603050405020304" pitchFamily="18" charset="0"/>
                <a:ea typeface="Times New Roman" panose="02020603050405020304" pitchFamily="18" charset="0"/>
              </a:rPr>
              <a:t>          VP	      1- 0.91 NV</a:t>
            </a:r>
            <a:endParaRPr lang="es-PE" sz="1800" b="1" dirty="0">
              <a:effectLst/>
              <a:latin typeface="Times New Roman" panose="02020603050405020304" pitchFamily="18" charset="0"/>
              <a:ea typeface="Times New Roman" panose="02020603050405020304" pitchFamily="18" charset="0"/>
            </a:endParaRPr>
          </a:p>
          <a:p>
            <a:pPr marL="450215">
              <a:lnSpc>
                <a:spcPts val="1200"/>
              </a:lnSpc>
            </a:pPr>
            <a:r>
              <a:rPr lang="en-GB" sz="1800" b="1" dirty="0">
                <a:effectLst/>
                <a:latin typeface="Times New Roman" panose="02020603050405020304" pitchFamily="18" charset="0"/>
                <a:ea typeface="Times New Roman" panose="02020603050405020304" pitchFamily="18" charset="0"/>
              </a:rPr>
              <a:t>VPM = VM =   ------    *     ----------</a:t>
            </a:r>
            <a:endParaRPr lang="es-PE" sz="1800" b="1" dirty="0">
              <a:effectLst/>
              <a:latin typeface="Times New Roman" panose="02020603050405020304" pitchFamily="18" charset="0"/>
              <a:ea typeface="Times New Roman" panose="02020603050405020304" pitchFamily="18" charset="0"/>
            </a:endParaRPr>
          </a:p>
          <a:p>
            <a:pPr marL="450215">
              <a:lnSpc>
                <a:spcPts val="1200"/>
              </a:lnSpc>
            </a:pPr>
            <a:r>
              <a:rPr lang="en-GB" sz="1800" b="1" dirty="0">
                <a:effectLst/>
                <a:latin typeface="Times New Roman" panose="02020603050405020304" pitchFamily="18" charset="0"/>
                <a:ea typeface="Times New Roman" panose="02020603050405020304" pitchFamily="18" charset="0"/>
              </a:rPr>
              <a:t>                          NV               0.09</a:t>
            </a:r>
            <a:endParaRPr lang="es-PE" b="1" dirty="0"/>
          </a:p>
        </p:txBody>
      </p:sp>
      <p:sp>
        <p:nvSpPr>
          <p:cNvPr id="12" name="CuadroTexto 11">
            <a:extLst>
              <a:ext uri="{FF2B5EF4-FFF2-40B4-BE49-F238E27FC236}">
                <a16:creationId xmlns:a16="http://schemas.microsoft.com/office/drawing/2014/main" id="{7BCE9E8B-1A76-479B-9D00-655730E5EDF9}"/>
              </a:ext>
            </a:extLst>
          </p:cNvPr>
          <p:cNvSpPr txBox="1"/>
          <p:nvPr/>
        </p:nvSpPr>
        <p:spPr>
          <a:xfrm>
            <a:off x="3302002" y="1699393"/>
            <a:ext cx="4364180" cy="369332"/>
          </a:xfrm>
          <a:prstGeom prst="rect">
            <a:avLst/>
          </a:prstGeom>
          <a:noFill/>
        </p:spPr>
        <p:txBody>
          <a:bodyPr wrap="square">
            <a:spAutoFit/>
          </a:bodyPr>
          <a:lstStyle/>
          <a:p>
            <a:pPr marL="179705" indent="-179705"/>
            <a:r>
              <a:rPr lang="es-PE" sz="1800" dirty="0">
                <a:effectLst/>
                <a:latin typeface="Times New Roman" panose="02020603050405020304" pitchFamily="18" charset="0"/>
                <a:ea typeface="Times New Roman" panose="02020603050405020304" pitchFamily="18" charset="0"/>
              </a:rPr>
              <a:t>VM= Velocidad Media de Perforación</a:t>
            </a:r>
          </a:p>
        </p:txBody>
      </p:sp>
      <p:sp>
        <p:nvSpPr>
          <p:cNvPr id="14" name="CuadroTexto 13">
            <a:extLst>
              <a:ext uri="{FF2B5EF4-FFF2-40B4-BE49-F238E27FC236}">
                <a16:creationId xmlns:a16="http://schemas.microsoft.com/office/drawing/2014/main" id="{305E3D5C-66AC-4937-94CA-9E1E7A80EB37}"/>
              </a:ext>
            </a:extLst>
          </p:cNvPr>
          <p:cNvSpPr txBox="1"/>
          <p:nvPr/>
        </p:nvSpPr>
        <p:spPr>
          <a:xfrm>
            <a:off x="1801089" y="3306763"/>
            <a:ext cx="6687128" cy="1000274"/>
          </a:xfrm>
          <a:prstGeom prst="rect">
            <a:avLst/>
          </a:prstGeom>
          <a:noFill/>
        </p:spPr>
        <p:txBody>
          <a:bodyPr wrap="square">
            <a:spAutoFit/>
          </a:bodyPr>
          <a:lstStyle/>
          <a:p>
            <a:pPr marL="179705">
              <a:spcAft>
                <a:spcPts val="600"/>
              </a:spcAft>
            </a:pPr>
            <a:r>
              <a:rPr lang="es-PE" sz="1800" dirty="0">
                <a:effectLst/>
                <a:latin typeface="Times New Roman" panose="02020603050405020304" pitchFamily="18" charset="0"/>
                <a:ea typeface="Times New Roman" panose="02020603050405020304" pitchFamily="18" charset="0"/>
              </a:rPr>
              <a:t>Donde:</a:t>
            </a:r>
          </a:p>
          <a:p>
            <a:pPr indent="449580"/>
            <a:r>
              <a:rPr lang="es-PE" sz="1800" dirty="0">
                <a:effectLst/>
                <a:latin typeface="Times New Roman" panose="02020603050405020304" pitchFamily="18" charset="0"/>
                <a:ea typeface="Times New Roman" panose="02020603050405020304" pitchFamily="18" charset="0"/>
              </a:rPr>
              <a:t>NV =Número de varillas empleados</a:t>
            </a:r>
          </a:p>
          <a:p>
            <a:pPr marL="899160" indent="-451485"/>
            <a:r>
              <a:rPr lang="es-PE" sz="1800" dirty="0">
                <a:effectLst/>
                <a:latin typeface="Times New Roman" panose="02020603050405020304" pitchFamily="18" charset="0"/>
                <a:ea typeface="Times New Roman" panose="02020603050405020304" pitchFamily="18" charset="0"/>
              </a:rPr>
              <a:t>VP =Velocidad de penetración conseguida con la primera varilla.</a:t>
            </a:r>
          </a:p>
        </p:txBody>
      </p:sp>
      <p:graphicFrame>
        <p:nvGraphicFramePr>
          <p:cNvPr id="8" name="Tabla 7">
            <a:extLst>
              <a:ext uri="{FF2B5EF4-FFF2-40B4-BE49-F238E27FC236}">
                <a16:creationId xmlns:a16="http://schemas.microsoft.com/office/drawing/2014/main" id="{205CFD96-D4B1-4F51-B6DD-8A63A5715EF0}"/>
              </a:ext>
            </a:extLst>
          </p:cNvPr>
          <p:cNvGraphicFramePr>
            <a:graphicFrameLocks noGrp="1"/>
          </p:cNvGraphicFramePr>
          <p:nvPr/>
        </p:nvGraphicFramePr>
        <p:xfrm>
          <a:off x="2078182" y="5057395"/>
          <a:ext cx="6954982" cy="975360"/>
        </p:xfrm>
        <a:graphic>
          <a:graphicData uri="http://schemas.openxmlformats.org/drawingml/2006/table">
            <a:tbl>
              <a:tblPr firstRow="1" firstCol="1" bandRow="1" bandCol="1">
                <a:tableStyleId>{5C22544A-7EE6-4342-B048-85BDC9FD1C3A}</a:tableStyleId>
              </a:tblPr>
              <a:tblGrid>
                <a:gridCol w="3705008">
                  <a:extLst>
                    <a:ext uri="{9D8B030D-6E8A-4147-A177-3AD203B41FA5}">
                      <a16:colId xmlns:a16="http://schemas.microsoft.com/office/drawing/2014/main" val="539752409"/>
                    </a:ext>
                  </a:extLst>
                </a:gridCol>
                <a:gridCol w="1624987">
                  <a:extLst>
                    <a:ext uri="{9D8B030D-6E8A-4147-A177-3AD203B41FA5}">
                      <a16:colId xmlns:a16="http://schemas.microsoft.com/office/drawing/2014/main" val="782772730"/>
                    </a:ext>
                  </a:extLst>
                </a:gridCol>
                <a:gridCol w="1624987">
                  <a:extLst>
                    <a:ext uri="{9D8B030D-6E8A-4147-A177-3AD203B41FA5}">
                      <a16:colId xmlns:a16="http://schemas.microsoft.com/office/drawing/2014/main" val="3669731107"/>
                    </a:ext>
                  </a:extLst>
                </a:gridCol>
              </a:tblGrid>
              <a:tr h="0">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PE" sz="1100" dirty="0">
                          <a:effectLst/>
                        </a:rPr>
                        <a:t> </a:t>
                      </a:r>
                      <a:r>
                        <a:rPr lang="es-PE" sz="1600" b="1" kern="1200" dirty="0">
                          <a:solidFill>
                            <a:schemeClr val="lt1"/>
                          </a:solidFill>
                          <a:effectLst/>
                          <a:latin typeface="+mn-lt"/>
                          <a:ea typeface="+mn-ea"/>
                          <a:cs typeface="+mn-cs"/>
                        </a:rPr>
                        <a:t>Tiempos medios para el cambio varilla</a:t>
                      </a:r>
                    </a:p>
                    <a:p>
                      <a:endParaRPr lang="es-PE" sz="1200" dirty="0">
                        <a:effectLst/>
                        <a:latin typeface="Times New Roman" panose="02020603050405020304" pitchFamily="18" charset="0"/>
                        <a:ea typeface="Times New Roman" panose="02020603050405020304" pitchFamily="18" charset="0"/>
                      </a:endParaRPr>
                    </a:p>
                  </a:txBody>
                  <a:tcPr marL="68580" marR="68580" marT="0" marB="0"/>
                </a:tc>
                <a:tc gridSpan="2">
                  <a:txBody>
                    <a:bodyPr/>
                    <a:lstStyle/>
                    <a:p>
                      <a:pPr algn="ctr"/>
                      <a:r>
                        <a:rPr lang="es-PE" sz="1200">
                          <a:effectLst/>
                        </a:rPr>
                        <a:t>CAMBIO DE VARILLA</a:t>
                      </a:r>
                      <a:endParaRPr lang="es-PE" sz="1200">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s-PE"/>
                    </a:p>
                  </a:txBody>
                  <a:tcPr/>
                </a:tc>
                <a:extLst>
                  <a:ext uri="{0D108BD9-81ED-4DB2-BD59-A6C34878D82A}">
                    <a16:rowId xmlns:a16="http://schemas.microsoft.com/office/drawing/2014/main" val="3586532592"/>
                  </a:ext>
                </a:extLst>
              </a:tr>
              <a:tr h="0">
                <a:tc vMerge="1">
                  <a:txBody>
                    <a:bodyPr/>
                    <a:lstStyle/>
                    <a:p>
                      <a:endParaRPr lang="es-PE"/>
                    </a:p>
                  </a:txBody>
                  <a:tcPr/>
                </a:tc>
                <a:tc>
                  <a:txBody>
                    <a:bodyPr/>
                    <a:lstStyle/>
                    <a:p>
                      <a:pPr algn="ctr"/>
                      <a:r>
                        <a:rPr lang="es-PE" sz="1200" b="1" dirty="0">
                          <a:effectLst/>
                        </a:rPr>
                        <a:t>MANUAL</a:t>
                      </a:r>
                      <a:endParaRPr lang="es-PE" sz="1200" b="1"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algn="ctr"/>
                      <a:r>
                        <a:rPr lang="es-PE" sz="1200" b="1" dirty="0">
                          <a:effectLst/>
                        </a:rPr>
                        <a:t>AUTOMATICO</a:t>
                      </a:r>
                      <a:endParaRPr lang="es-PE" sz="1200" b="1"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649706692"/>
                  </a:ext>
                </a:extLst>
              </a:tr>
              <a:tr h="0">
                <a:tc>
                  <a:txBody>
                    <a:bodyPr/>
                    <a:lstStyle/>
                    <a:p>
                      <a:r>
                        <a:rPr lang="es-PE" sz="1200">
                          <a:effectLst/>
                        </a:rPr>
                        <a:t>Tiempo de Poner Varilla</a:t>
                      </a:r>
                    </a:p>
                    <a:p>
                      <a:r>
                        <a:rPr lang="es-PE" sz="1200">
                          <a:effectLst/>
                        </a:rPr>
                        <a:t>Tiempo de quitar Varilla</a:t>
                      </a:r>
                      <a:endParaRPr lang="es-PE" sz="1200">
                        <a:effectLst/>
                        <a:latin typeface="Times New Roman" panose="02020603050405020304" pitchFamily="18" charset="0"/>
                        <a:ea typeface="Times New Roman" panose="02020603050405020304" pitchFamily="18" charset="0"/>
                      </a:endParaRPr>
                    </a:p>
                  </a:txBody>
                  <a:tcPr marL="68580" marR="68580" marT="0" marB="0"/>
                </a:tc>
                <a:tc>
                  <a:txBody>
                    <a:bodyPr/>
                    <a:lstStyle/>
                    <a:p>
                      <a:r>
                        <a:rPr lang="es-PE" sz="1200">
                          <a:effectLst/>
                        </a:rPr>
                        <a:t>1.0 min</a:t>
                      </a:r>
                    </a:p>
                    <a:p>
                      <a:r>
                        <a:rPr lang="es-PE" sz="1200">
                          <a:effectLst/>
                        </a:rPr>
                        <a:t>1.5 min</a:t>
                      </a:r>
                      <a:endParaRPr lang="es-PE" sz="1200">
                        <a:effectLst/>
                        <a:latin typeface="Times New Roman" panose="02020603050405020304" pitchFamily="18" charset="0"/>
                        <a:ea typeface="Times New Roman" panose="02020603050405020304" pitchFamily="18" charset="0"/>
                      </a:endParaRPr>
                    </a:p>
                  </a:txBody>
                  <a:tcPr marL="68580" marR="68580" marT="0" marB="0"/>
                </a:tc>
                <a:tc>
                  <a:txBody>
                    <a:bodyPr/>
                    <a:lstStyle/>
                    <a:p>
                      <a:r>
                        <a:rPr lang="es-PE" sz="1200">
                          <a:effectLst/>
                        </a:rPr>
                        <a:t>0.9 min</a:t>
                      </a:r>
                    </a:p>
                    <a:p>
                      <a:r>
                        <a:rPr lang="es-PE" sz="1200">
                          <a:effectLst/>
                        </a:rPr>
                        <a:t>1.0 min</a:t>
                      </a:r>
                      <a:endParaRPr lang="es-PE"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755216216"/>
                  </a:ext>
                </a:extLst>
              </a:tr>
              <a:tr h="0">
                <a:tc>
                  <a:txBody>
                    <a:bodyPr/>
                    <a:lstStyle/>
                    <a:p>
                      <a:r>
                        <a:rPr lang="es-PE" sz="1200">
                          <a:effectLst/>
                        </a:rPr>
                        <a:t>Tiempo Total de varilla</a:t>
                      </a:r>
                      <a:endParaRPr lang="es-PE" sz="1200">
                        <a:effectLst/>
                        <a:latin typeface="Times New Roman" panose="02020603050405020304" pitchFamily="18" charset="0"/>
                        <a:ea typeface="Times New Roman" panose="02020603050405020304" pitchFamily="18" charset="0"/>
                      </a:endParaRPr>
                    </a:p>
                  </a:txBody>
                  <a:tcPr marL="68580" marR="68580" marT="0" marB="0"/>
                </a:tc>
                <a:tc>
                  <a:txBody>
                    <a:bodyPr/>
                    <a:lstStyle/>
                    <a:p>
                      <a:r>
                        <a:rPr lang="es-PE" sz="1200">
                          <a:effectLst/>
                        </a:rPr>
                        <a:t>2.5 min </a:t>
                      </a:r>
                      <a:endParaRPr lang="es-PE" sz="1200">
                        <a:effectLst/>
                        <a:latin typeface="Times New Roman" panose="02020603050405020304" pitchFamily="18" charset="0"/>
                        <a:ea typeface="Times New Roman" panose="02020603050405020304" pitchFamily="18" charset="0"/>
                      </a:endParaRPr>
                    </a:p>
                  </a:txBody>
                  <a:tcPr marL="68580" marR="68580" marT="0" marB="0"/>
                </a:tc>
                <a:tc>
                  <a:txBody>
                    <a:bodyPr/>
                    <a:lstStyle/>
                    <a:p>
                      <a:r>
                        <a:rPr lang="es-PE" sz="1200" dirty="0">
                          <a:effectLst/>
                        </a:rPr>
                        <a:t>1.9 min</a:t>
                      </a:r>
                      <a:endParaRPr lang="es-PE"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699418016"/>
                  </a:ext>
                </a:extLst>
              </a:tr>
            </a:tbl>
          </a:graphicData>
        </a:graphic>
      </p:graphicFrame>
      <p:sp>
        <p:nvSpPr>
          <p:cNvPr id="9" name="Marcador de fecha 5">
            <a:extLst>
              <a:ext uri="{FF2B5EF4-FFF2-40B4-BE49-F238E27FC236}">
                <a16:creationId xmlns:a16="http://schemas.microsoft.com/office/drawing/2014/main" id="{71C224B0-D073-4307-BBDC-090814358115}"/>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10" name="Marcador de número de diapositiva 3">
            <a:extLst>
              <a:ext uri="{FF2B5EF4-FFF2-40B4-BE49-F238E27FC236}">
                <a16:creationId xmlns:a16="http://schemas.microsoft.com/office/drawing/2014/main" id="{8087C002-9CE8-4E96-89A0-86F27A334AEA}"/>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8</a:t>
            </a:fld>
            <a:endParaRPr lang="es-PE"/>
          </a:p>
        </p:txBody>
      </p:sp>
    </p:spTree>
    <p:extLst>
      <p:ext uri="{BB962C8B-B14F-4D97-AF65-F5344CB8AC3E}">
        <p14:creationId xmlns:p14="http://schemas.microsoft.com/office/powerpoint/2010/main" val="812214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uadroTexto 12">
            <a:extLst>
              <a:ext uri="{FF2B5EF4-FFF2-40B4-BE49-F238E27FC236}">
                <a16:creationId xmlns:a16="http://schemas.microsoft.com/office/drawing/2014/main" id="{A240C1EC-26B1-4714-93F9-25C5332B3AAC}"/>
              </a:ext>
            </a:extLst>
          </p:cNvPr>
          <p:cNvSpPr txBox="1"/>
          <p:nvPr/>
        </p:nvSpPr>
        <p:spPr>
          <a:xfrm>
            <a:off x="925947" y="998105"/>
            <a:ext cx="4752109" cy="461665"/>
          </a:xfrm>
          <a:prstGeom prst="rect">
            <a:avLst/>
          </a:prstGeom>
          <a:solidFill>
            <a:srgbClr val="006666"/>
          </a:solidFill>
        </p:spPr>
        <p:txBody>
          <a:bodyPr wrap="square">
            <a:spAutoFit/>
          </a:bodyPr>
          <a:lstStyle/>
          <a:p>
            <a:pPr lvl="0">
              <a:tabLst>
                <a:tab pos="304800" algn="l"/>
              </a:tabLst>
            </a:pPr>
            <a:r>
              <a:rPr lang="es-PE" sz="2400" b="1" dirty="0">
                <a:solidFill>
                  <a:schemeClr val="bg1"/>
                </a:solidFill>
                <a:latin typeface="Times New Roman" panose="02020603050405020304" pitchFamily="18" charset="0"/>
                <a:ea typeface="Times New Roman" panose="02020603050405020304" pitchFamily="18" charset="0"/>
              </a:rPr>
              <a:t>3</a:t>
            </a:r>
            <a:r>
              <a:rPr lang="es-PE" sz="2400" b="1" dirty="0">
                <a:solidFill>
                  <a:schemeClr val="bg1"/>
                </a:solidFill>
                <a:effectLst/>
                <a:latin typeface="Times New Roman" panose="02020603050405020304" pitchFamily="18" charset="0"/>
                <a:ea typeface="Times New Roman" panose="02020603050405020304" pitchFamily="18" charset="0"/>
              </a:rPr>
              <a:t>.	Cálculo de costo de perforación </a:t>
            </a:r>
          </a:p>
        </p:txBody>
      </p:sp>
      <p:sp>
        <p:nvSpPr>
          <p:cNvPr id="9" name="CuadroTexto 8">
            <a:extLst>
              <a:ext uri="{FF2B5EF4-FFF2-40B4-BE49-F238E27FC236}">
                <a16:creationId xmlns:a16="http://schemas.microsoft.com/office/drawing/2014/main" id="{4173BE4E-FF62-4009-8A02-27D4D9C31227}"/>
              </a:ext>
            </a:extLst>
          </p:cNvPr>
          <p:cNvSpPr txBox="1"/>
          <p:nvPr/>
        </p:nvSpPr>
        <p:spPr>
          <a:xfrm>
            <a:off x="563417" y="2274818"/>
            <a:ext cx="5638803" cy="1908215"/>
          </a:xfrm>
          <a:prstGeom prst="rect">
            <a:avLst/>
          </a:prstGeom>
          <a:noFill/>
        </p:spPr>
        <p:txBody>
          <a:bodyPr wrap="square">
            <a:spAutoFit/>
          </a:bodyPr>
          <a:lstStyle/>
          <a:p>
            <a:pPr marL="179705" indent="133350">
              <a:spcAft>
                <a:spcPts val="600"/>
              </a:spcAft>
            </a:pPr>
            <a:r>
              <a:rPr lang="es-PE" sz="1800" b="1" dirty="0">
                <a:solidFill>
                  <a:schemeClr val="bg1"/>
                </a:solidFill>
                <a:effectLst/>
                <a:highlight>
                  <a:srgbClr val="006666"/>
                </a:highlight>
                <a:latin typeface="Times New Roman" panose="02020603050405020304" pitchFamily="18" charset="0"/>
                <a:ea typeface="Times New Roman" panose="02020603050405020304" pitchFamily="18" charset="0"/>
              </a:rPr>
              <a:t>Amortización.- </a:t>
            </a:r>
          </a:p>
          <a:p>
            <a:pPr marL="179705" indent="133350">
              <a:spcAft>
                <a:spcPts val="600"/>
              </a:spcAft>
            </a:pPr>
            <a:r>
              <a:rPr lang="es-PE" sz="1800" dirty="0">
                <a:effectLst/>
                <a:latin typeface="Times New Roman" panose="02020603050405020304" pitchFamily="18" charset="0"/>
                <a:ea typeface="Times New Roman" panose="02020603050405020304" pitchFamily="18" charset="0"/>
              </a:rPr>
              <a:t>La amortización depende básicamente de 2 factores: de la pérdida de valor y deterioro producido por el uso y de la pérdida debida al paso del tiempo.</a:t>
            </a:r>
          </a:p>
          <a:p>
            <a:pPr marL="179705" indent="133350">
              <a:spcAft>
                <a:spcPts val="600"/>
              </a:spcAft>
            </a:pPr>
            <a:r>
              <a:rPr lang="es-PE" sz="1800" dirty="0">
                <a:effectLst/>
                <a:latin typeface="Times New Roman" panose="02020603050405020304" pitchFamily="18" charset="0"/>
                <a:ea typeface="Times New Roman" panose="02020603050405020304" pitchFamily="18" charset="0"/>
              </a:rPr>
              <a:t>El costo horario de amortización, si se considera que es lineal, se calcula de la siguiente forma:</a:t>
            </a:r>
          </a:p>
        </p:txBody>
      </p:sp>
      <p:sp>
        <p:nvSpPr>
          <p:cNvPr id="15" name="CuadroTexto 14">
            <a:extLst>
              <a:ext uri="{FF2B5EF4-FFF2-40B4-BE49-F238E27FC236}">
                <a16:creationId xmlns:a16="http://schemas.microsoft.com/office/drawing/2014/main" id="{6460ADA7-2A21-4A57-8230-13C986903600}"/>
              </a:ext>
            </a:extLst>
          </p:cNvPr>
          <p:cNvSpPr txBox="1"/>
          <p:nvPr/>
        </p:nvSpPr>
        <p:spPr>
          <a:xfrm>
            <a:off x="789710" y="1663230"/>
            <a:ext cx="5412510" cy="369332"/>
          </a:xfrm>
          <a:prstGeom prst="rect">
            <a:avLst/>
          </a:prstGeom>
          <a:solidFill>
            <a:srgbClr val="006666"/>
          </a:solidFill>
          <a:ln>
            <a:solidFill>
              <a:srgbClr val="006666"/>
            </a:solidFill>
          </a:ln>
        </p:spPr>
        <p:txBody>
          <a:bodyPr wrap="square">
            <a:spAutoFit/>
          </a:bodyPr>
          <a:lstStyle/>
          <a:p>
            <a:pPr marL="179705" indent="133350">
              <a:spcAft>
                <a:spcPts val="600"/>
              </a:spcAft>
            </a:pPr>
            <a:r>
              <a:rPr lang="es-PE" sz="1800" b="1" dirty="0">
                <a:solidFill>
                  <a:schemeClr val="bg1"/>
                </a:solidFill>
                <a:effectLst/>
                <a:latin typeface="Times New Roman" panose="02020603050405020304" pitchFamily="18" charset="0"/>
                <a:ea typeface="Times New Roman" panose="02020603050405020304" pitchFamily="18" charset="0"/>
              </a:rPr>
              <a:t>3.1. Costos Indirectos</a:t>
            </a:r>
            <a:endParaRPr lang="es-PE" sz="1800" dirty="0">
              <a:solidFill>
                <a:schemeClr val="bg1"/>
              </a:solidFill>
              <a:effectLst/>
              <a:latin typeface="Times New Roman" panose="02020603050405020304" pitchFamily="18" charset="0"/>
              <a:ea typeface="Times New Roman" panose="02020603050405020304" pitchFamily="18" charset="0"/>
            </a:endParaRPr>
          </a:p>
        </p:txBody>
      </p:sp>
      <p:sp>
        <p:nvSpPr>
          <p:cNvPr id="16" name="CuadroTexto 15">
            <a:extLst>
              <a:ext uri="{FF2B5EF4-FFF2-40B4-BE49-F238E27FC236}">
                <a16:creationId xmlns:a16="http://schemas.microsoft.com/office/drawing/2014/main" id="{1AC40D14-55D6-4C1A-B9A2-67FDBB141E64}"/>
              </a:ext>
            </a:extLst>
          </p:cNvPr>
          <p:cNvSpPr txBox="1"/>
          <p:nvPr/>
        </p:nvSpPr>
        <p:spPr>
          <a:xfrm>
            <a:off x="881665" y="4549212"/>
            <a:ext cx="5002305" cy="1077218"/>
          </a:xfrm>
          <a:prstGeom prst="rect">
            <a:avLst/>
          </a:prstGeom>
          <a:noFill/>
          <a:ln w="38100">
            <a:solidFill>
              <a:srgbClr val="006666"/>
            </a:solidFill>
          </a:ln>
        </p:spPr>
        <p:txBody>
          <a:bodyPr wrap="square">
            <a:spAutoFit/>
          </a:bodyPr>
          <a:lstStyle/>
          <a:p>
            <a:pPr marL="179705" indent="133350">
              <a:spcAft>
                <a:spcPts val="600"/>
              </a:spcAft>
            </a:pPr>
            <a:r>
              <a:rPr lang="es-PE" sz="1800" dirty="0">
                <a:effectLst/>
                <a:latin typeface="Times New Roman" panose="02020603050405020304" pitchFamily="18" charset="0"/>
                <a:ea typeface="Times New Roman" panose="02020603050405020304" pitchFamily="18" charset="0"/>
              </a:rPr>
              <a:t>              (Precio de adquisición – Valor residual)</a:t>
            </a:r>
          </a:p>
          <a:p>
            <a:pPr marL="179705" indent="133350">
              <a:spcAft>
                <a:spcPts val="600"/>
              </a:spcAft>
            </a:pPr>
            <a:r>
              <a:rPr lang="es-PE" sz="1800" dirty="0">
                <a:effectLst/>
                <a:latin typeface="Times New Roman" panose="02020603050405020304" pitchFamily="18" charset="0"/>
                <a:ea typeface="Times New Roman" panose="02020603050405020304" pitchFamily="18" charset="0"/>
              </a:rPr>
              <a:t>C</a:t>
            </a:r>
            <a:r>
              <a:rPr lang="es-PE" sz="1800" baseline="-25000" dirty="0">
                <a:effectLst/>
                <a:latin typeface="Times New Roman" panose="02020603050405020304" pitchFamily="18" charset="0"/>
                <a:ea typeface="Times New Roman" panose="02020603050405020304" pitchFamily="18" charset="0"/>
              </a:rPr>
              <a:t>A</a:t>
            </a:r>
            <a:r>
              <a:rPr lang="es-PE" sz="1800" dirty="0">
                <a:effectLst/>
                <a:latin typeface="Times New Roman" panose="02020603050405020304" pitchFamily="18" charset="0"/>
                <a:ea typeface="Times New Roman" panose="02020603050405020304" pitchFamily="18" charset="0"/>
              </a:rPr>
              <a:t> =	-----------------------------------------</a:t>
            </a:r>
          </a:p>
          <a:p>
            <a:pPr marL="179705" indent="133350">
              <a:spcAft>
                <a:spcPts val="600"/>
              </a:spcAft>
            </a:pPr>
            <a:r>
              <a:rPr lang="es-PE" sz="1800" dirty="0">
                <a:effectLst/>
                <a:latin typeface="Times New Roman" panose="02020603050405020304" pitchFamily="18" charset="0"/>
                <a:ea typeface="Times New Roman" panose="02020603050405020304" pitchFamily="18" charset="0"/>
              </a:rPr>
              <a:t>                    Horas de vida</a:t>
            </a:r>
            <a:endParaRPr lang="es-PE" dirty="0"/>
          </a:p>
        </p:txBody>
      </p:sp>
      <p:sp>
        <p:nvSpPr>
          <p:cNvPr id="7" name="Marcador de fecha 5">
            <a:extLst>
              <a:ext uri="{FF2B5EF4-FFF2-40B4-BE49-F238E27FC236}">
                <a16:creationId xmlns:a16="http://schemas.microsoft.com/office/drawing/2014/main" id="{13C87BAA-81C8-4FB7-BC0C-4BE1DEF10BB2}"/>
              </a:ext>
            </a:extLst>
          </p:cNvPr>
          <p:cNvSpPr>
            <a:spLocks noGrp="1"/>
          </p:cNvSpPr>
          <p:nvPr>
            <p:ph type="dt" sz="half" idx="10"/>
          </p:nvPr>
        </p:nvSpPr>
        <p:spPr>
          <a:xfrm>
            <a:off x="7964424" y="6272784"/>
            <a:ext cx="3273552" cy="365125"/>
          </a:xfrm>
        </p:spPr>
        <p:txBody>
          <a:bodyPr/>
          <a:lstStyle/>
          <a:p>
            <a:fld id="{67632E11-0630-419B-AFE5-97D8CCB20015}" type="datetime1">
              <a:rPr lang="es-PE" smtClean="0"/>
              <a:t>8/11/2023</a:t>
            </a:fld>
            <a:endParaRPr lang="es-PE" dirty="0"/>
          </a:p>
        </p:txBody>
      </p:sp>
      <p:sp>
        <p:nvSpPr>
          <p:cNvPr id="8" name="Marcador de número de diapositiva 3">
            <a:extLst>
              <a:ext uri="{FF2B5EF4-FFF2-40B4-BE49-F238E27FC236}">
                <a16:creationId xmlns:a16="http://schemas.microsoft.com/office/drawing/2014/main" id="{8CDC661F-F13C-4766-A182-B65E6962C985}"/>
              </a:ext>
            </a:extLst>
          </p:cNvPr>
          <p:cNvSpPr>
            <a:spLocks noGrp="1"/>
          </p:cNvSpPr>
          <p:nvPr>
            <p:ph type="sldNum" sz="quarter" idx="12"/>
          </p:nvPr>
        </p:nvSpPr>
        <p:spPr>
          <a:xfrm>
            <a:off x="11311128" y="6272784"/>
            <a:ext cx="640080" cy="365125"/>
          </a:xfrm>
        </p:spPr>
        <p:txBody>
          <a:bodyPr/>
          <a:lstStyle/>
          <a:p>
            <a:fld id="{5981010B-86DA-4ADF-9F27-44166A92FBA2}" type="slidenum">
              <a:rPr lang="es-PE" smtClean="0"/>
              <a:t>9</a:t>
            </a:fld>
            <a:endParaRPr lang="es-PE"/>
          </a:p>
        </p:txBody>
      </p:sp>
      <p:sp>
        <p:nvSpPr>
          <p:cNvPr id="10" name="CuadroTexto 9">
            <a:extLst>
              <a:ext uri="{FF2B5EF4-FFF2-40B4-BE49-F238E27FC236}">
                <a16:creationId xmlns:a16="http://schemas.microsoft.com/office/drawing/2014/main" id="{D5026BA8-D4BB-495A-8A57-AE8AA808B0E4}"/>
              </a:ext>
            </a:extLst>
          </p:cNvPr>
          <p:cNvSpPr txBox="1"/>
          <p:nvPr/>
        </p:nvSpPr>
        <p:spPr>
          <a:xfrm>
            <a:off x="6382873" y="2310677"/>
            <a:ext cx="5333764" cy="1000274"/>
          </a:xfrm>
          <a:prstGeom prst="rect">
            <a:avLst/>
          </a:prstGeom>
          <a:noFill/>
        </p:spPr>
        <p:txBody>
          <a:bodyPr wrap="square">
            <a:spAutoFit/>
          </a:bodyPr>
          <a:lstStyle/>
          <a:p>
            <a:pPr marL="179705" indent="133350">
              <a:spcAft>
                <a:spcPts val="600"/>
              </a:spcAft>
            </a:pPr>
            <a:r>
              <a:rPr lang="es-PE" sz="1800" b="1" dirty="0">
                <a:solidFill>
                  <a:schemeClr val="bg1"/>
                </a:solidFill>
                <a:effectLst/>
                <a:highlight>
                  <a:srgbClr val="006666"/>
                </a:highlight>
                <a:latin typeface="Times New Roman" panose="02020603050405020304" pitchFamily="18" charset="0"/>
                <a:ea typeface="Times New Roman" panose="02020603050405020304" pitchFamily="18" charset="0"/>
              </a:rPr>
              <a:t>Intereses, Seguros e Impuestos.- </a:t>
            </a:r>
          </a:p>
          <a:p>
            <a:pPr marL="179705" indent="133350">
              <a:spcAft>
                <a:spcPts val="600"/>
              </a:spcAft>
            </a:pPr>
            <a:r>
              <a:rPr lang="es-PE" sz="1800" dirty="0">
                <a:effectLst/>
                <a:latin typeface="Times New Roman" panose="02020603050405020304" pitchFamily="18" charset="0"/>
                <a:ea typeface="Times New Roman" panose="02020603050405020304" pitchFamily="18" charset="0"/>
              </a:rPr>
              <a:t>En el cálculo de este costo se aplica la siguiente expresión.</a:t>
            </a:r>
          </a:p>
        </p:txBody>
      </p:sp>
      <p:pic>
        <p:nvPicPr>
          <p:cNvPr id="11" name="Picture 2">
            <a:extLst>
              <a:ext uri="{FF2B5EF4-FFF2-40B4-BE49-F238E27FC236}">
                <a16:creationId xmlns:a16="http://schemas.microsoft.com/office/drawing/2014/main" id="{E00AE7F0-94F1-4336-A687-942225ECC0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01737" y="4305630"/>
            <a:ext cx="4914900" cy="1320800"/>
          </a:xfrm>
          <a:prstGeom prst="rect">
            <a:avLst/>
          </a:prstGeom>
          <a:noFill/>
          <a:ln w="38100">
            <a:solidFill>
              <a:srgbClr val="00000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862345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TotalTime>
  <Words>4699</Words>
  <Application>Microsoft Office PowerPoint</Application>
  <PresentationFormat>Panorámica</PresentationFormat>
  <Paragraphs>558</Paragraphs>
  <Slides>66</Slides>
  <Notes>0</Notes>
  <HiddenSlides>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66</vt:i4>
      </vt:variant>
    </vt:vector>
  </HeadingPairs>
  <TitlesOfParts>
    <vt:vector size="77" baseType="lpstr">
      <vt:lpstr>Meiryo</vt:lpstr>
      <vt:lpstr>Arial</vt:lpstr>
      <vt:lpstr>Calibri</vt:lpstr>
      <vt:lpstr>Calibri Light</vt:lpstr>
      <vt:lpstr>Cambria Math</vt:lpstr>
      <vt:lpstr>Cascadia Code</vt:lpstr>
      <vt:lpstr>Courier New</vt:lpstr>
      <vt:lpstr>Prompt</vt:lpstr>
      <vt:lpstr>Times New Roman</vt:lpstr>
      <vt:lpstr>Wingdings</vt:lpstr>
      <vt:lpstr>Tema de Office</vt:lpstr>
      <vt:lpstr>Presentación de PowerPoint</vt:lpstr>
      <vt:lpstr>Módulo 10</vt:lpstr>
      <vt:lpstr>INDICE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10.2. CONTROL DE COSTOS INNECESARIOS DE  PERFORACIÓN Y VOLADURA SUBTERRANEA</vt:lpstr>
      <vt:lpstr>EXPRESIÓN DE COSTOS:</vt:lpstr>
      <vt:lpstr>MEDIOS A EMPLEAR PARA REDUCCION DE COSTOS:</vt:lpstr>
      <vt:lpstr>PRINCIPIOS PARA REDUCCION DE COSTOS: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GRACIAS PREGUNTAS.??</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Ci5D2</dc:creator>
  <cp:lastModifiedBy>MAGNA - IEP</cp:lastModifiedBy>
  <cp:revision>34</cp:revision>
  <dcterms:created xsi:type="dcterms:W3CDTF">2022-04-19T18:02:09Z</dcterms:created>
  <dcterms:modified xsi:type="dcterms:W3CDTF">2023-11-08T21:42:30Z</dcterms:modified>
</cp:coreProperties>
</file>

<file path=docProps/thumbnail.jpeg>
</file>